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notesMasterIdLst>
    <p:notesMasterId r:id="rId21"/>
  </p:notesMasterIdLst>
  <p:sldIdLst>
    <p:sldId id="321" r:id="rId2"/>
    <p:sldId id="256" r:id="rId3"/>
    <p:sldId id="257" r:id="rId4"/>
    <p:sldId id="259" r:id="rId5"/>
    <p:sldId id="260" r:id="rId6"/>
    <p:sldId id="261" r:id="rId7"/>
    <p:sldId id="262" r:id="rId8"/>
    <p:sldId id="263" r:id="rId9"/>
    <p:sldId id="313" r:id="rId10"/>
    <p:sldId id="265" r:id="rId11"/>
    <p:sldId id="314" r:id="rId12"/>
    <p:sldId id="316" r:id="rId13"/>
    <p:sldId id="268" r:id="rId14"/>
    <p:sldId id="317" r:id="rId15"/>
    <p:sldId id="272" r:id="rId16"/>
    <p:sldId id="318" r:id="rId17"/>
    <p:sldId id="274" r:id="rId18"/>
    <p:sldId id="307" r:id="rId19"/>
    <p:sldId id="320"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4926" autoAdjust="0"/>
    <p:restoredTop sz="94624" autoAdjust="0"/>
  </p:normalViewPr>
  <p:slideViewPr>
    <p:cSldViewPr>
      <p:cViewPr>
        <p:scale>
          <a:sx n="68" d="100"/>
          <a:sy n="68" d="100"/>
        </p:scale>
        <p:origin x="-1470" y="-120"/>
      </p:cViewPr>
      <p:guideLst>
        <p:guide orient="horz" pos="2160"/>
        <p:guide pos="2880"/>
      </p:guideLst>
    </p:cSldViewPr>
  </p:slideViewPr>
  <p:outlineViewPr>
    <p:cViewPr>
      <p:scale>
        <a:sx n="33" d="100"/>
        <a:sy n="33" d="100"/>
      </p:scale>
      <p:origin x="24" y="4356"/>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965C781-121A-4732-88B1-879EE6BFDAD7}" type="datetimeFigureOut">
              <a:rPr lang="en-US" smtClean="0"/>
              <a:pPr/>
              <a:t>12/10/2015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14923F1-02C0-4F49-B035-F30ACFE6FB45}" type="slidenum">
              <a:rPr lang="en-US" smtClean="0"/>
              <a:pPr/>
              <a:t>‹#›</a:t>
            </a:fld>
            <a:endParaRPr lang="en-US"/>
          </a:p>
        </p:txBody>
      </p:sp>
    </p:spTree>
    <p:extLst>
      <p:ext uri="{BB962C8B-B14F-4D97-AF65-F5344CB8AC3E}">
        <p14:creationId xmlns="" xmlns:p14="http://schemas.microsoft.com/office/powerpoint/2010/main" val="12841058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14923F1-02C0-4F49-B035-F30ACFE6FB45}"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914923F1-02C0-4F49-B035-F30ACFE6FB45}" type="slidenum">
              <a:rPr lang="en-US" smtClean="0"/>
              <a:pPr/>
              <a:t>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C99C5B34-472D-4B3F-8F8C-D286FD3D77A9}" type="datetimeFigureOut">
              <a:rPr lang="en-US" smtClean="0"/>
              <a:pPr/>
              <a:t>12/10/2015</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EF1453E1-3004-44D1-B745-1C55DE4F6C00}"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C99C5B34-472D-4B3F-8F8C-D286FD3D77A9}" type="datetimeFigureOut">
              <a:rPr lang="en-US" smtClean="0"/>
              <a:pPr/>
              <a:t>12/10/2015</a:t>
            </a:fld>
            <a:endParaRPr lang="en-US"/>
          </a:p>
        </p:txBody>
      </p:sp>
      <p:sp>
        <p:nvSpPr>
          <p:cNvPr id="9" name="Slide Number Placeholder 8"/>
          <p:cNvSpPr>
            <a:spLocks noGrp="1"/>
          </p:cNvSpPr>
          <p:nvPr>
            <p:ph type="sldNum" sz="quarter" idx="15"/>
          </p:nvPr>
        </p:nvSpPr>
        <p:spPr/>
        <p:txBody>
          <a:bodyPr rtlCol="0"/>
          <a:lstStyle/>
          <a:p>
            <a:fld id="{EF1453E1-3004-44D1-B745-1C55DE4F6C00}"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C99C5B34-472D-4B3F-8F8C-D286FD3D77A9}" type="datetimeFigureOut">
              <a:rPr lang="en-US" smtClean="0"/>
              <a:pPr/>
              <a:t>12/10/2015</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EF1453E1-3004-44D1-B745-1C55DE4F6C00}"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99C5B34-472D-4B3F-8F8C-D286FD3D77A9}" type="datetimeFigureOut">
              <a:rPr lang="en-US" smtClean="0"/>
              <a:pPr/>
              <a:t>12/10/2015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F1453E1-3004-44D1-B745-1C55DE4F6C00}"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C99C5B34-472D-4B3F-8F8C-D286FD3D77A9}" type="datetimeFigureOut">
              <a:rPr lang="en-US" smtClean="0"/>
              <a:pPr/>
              <a:t>12/10/2015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F1453E1-3004-44D1-B745-1C55DE4F6C00}"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C99C5B34-472D-4B3F-8F8C-D286FD3D77A9}" type="datetimeFigureOut">
              <a:rPr lang="en-US" smtClean="0"/>
              <a:pPr/>
              <a:t>12/10/2015</a:t>
            </a:fld>
            <a:endParaRPr lang="en-US"/>
          </a:p>
        </p:txBody>
      </p:sp>
      <p:sp>
        <p:nvSpPr>
          <p:cNvPr id="7" name="Slide Number Placeholder 6"/>
          <p:cNvSpPr>
            <a:spLocks noGrp="1"/>
          </p:cNvSpPr>
          <p:nvPr>
            <p:ph type="sldNum" sz="quarter" idx="11"/>
          </p:nvPr>
        </p:nvSpPr>
        <p:spPr/>
        <p:txBody>
          <a:bodyPr rtlCol="0"/>
          <a:lstStyle/>
          <a:p>
            <a:fld id="{EF1453E1-3004-44D1-B745-1C55DE4F6C00}"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99C5B34-472D-4B3F-8F8C-D286FD3D77A9}" type="datetimeFigureOut">
              <a:rPr lang="en-US" smtClean="0"/>
              <a:pPr/>
              <a:t>12/10/2015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F1453E1-3004-44D1-B745-1C55DE4F6C00}"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C99C5B34-472D-4B3F-8F8C-D286FD3D77A9}" type="datetimeFigureOut">
              <a:rPr lang="en-US" smtClean="0"/>
              <a:pPr/>
              <a:t>12/10/2015</a:t>
            </a:fld>
            <a:endParaRPr lang="en-US"/>
          </a:p>
        </p:txBody>
      </p:sp>
      <p:sp>
        <p:nvSpPr>
          <p:cNvPr id="22" name="Slide Number Placeholder 21"/>
          <p:cNvSpPr>
            <a:spLocks noGrp="1"/>
          </p:cNvSpPr>
          <p:nvPr>
            <p:ph type="sldNum" sz="quarter" idx="15"/>
          </p:nvPr>
        </p:nvSpPr>
        <p:spPr/>
        <p:txBody>
          <a:bodyPr rtlCol="0"/>
          <a:lstStyle/>
          <a:p>
            <a:fld id="{EF1453E1-3004-44D1-B745-1C55DE4F6C00}"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C99C5B34-472D-4B3F-8F8C-D286FD3D77A9}" type="datetimeFigureOut">
              <a:rPr lang="en-US" smtClean="0"/>
              <a:pPr/>
              <a:t>12/10/2015</a:t>
            </a:fld>
            <a:endParaRPr lang="en-US"/>
          </a:p>
        </p:txBody>
      </p:sp>
      <p:sp>
        <p:nvSpPr>
          <p:cNvPr id="18" name="Slide Number Placeholder 17"/>
          <p:cNvSpPr>
            <a:spLocks noGrp="1"/>
          </p:cNvSpPr>
          <p:nvPr>
            <p:ph type="sldNum" sz="quarter" idx="11"/>
          </p:nvPr>
        </p:nvSpPr>
        <p:spPr/>
        <p:txBody>
          <a:bodyPr rtlCol="0"/>
          <a:lstStyle/>
          <a:p>
            <a:fld id="{EF1453E1-3004-44D1-B745-1C55DE4F6C00}"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99C5B34-472D-4B3F-8F8C-D286FD3D77A9}" type="datetimeFigureOut">
              <a:rPr lang="en-US" smtClean="0"/>
              <a:pPr/>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1453E1-3004-44D1-B745-1C55DE4F6C00}"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99C5B34-472D-4B3F-8F8C-D286FD3D77A9}" type="datetimeFigureOut">
              <a:rPr lang="en-US" smtClean="0"/>
              <a:pPr/>
              <a:t>12/10/2015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F1453E1-3004-44D1-B745-1C55DE4F6C00}"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200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C99C5B34-472D-4B3F-8F8C-D286FD3D77A9}" type="datetimeFigureOut">
              <a:rPr lang="en-US" smtClean="0"/>
              <a:pPr/>
              <a:t>12/10/2015</a:t>
            </a:fld>
            <a:endParaRPr lang="en-US"/>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EF1453E1-3004-44D1-B745-1C55DE4F6C00}"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28600" y="533400"/>
            <a:ext cx="9372600" cy="4343400"/>
          </a:xfrm>
          <a:prstGeom prst="rect">
            <a:avLst/>
          </a:prstGeom>
          <a:noFill/>
        </p:spPr>
        <p:txBody>
          <a:bodyPr wrap="square" lIns="91440" tIns="45720" rIns="91440" bIns="45720">
            <a:prstTxWarp prst="textArchUp">
              <a:avLst/>
            </a:prstTxWarp>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Trường</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CAO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ĐẲNg</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Kỹ</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Thuật</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lý</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Tự</a:t>
            </a:r>
            <a:r>
              <a:rPr lang="en-US" sz="3200" b="1" cap="all" spc="0" dirty="0"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 </a:t>
            </a:r>
            <a:r>
              <a:rPr lang="en-US" sz="3200" b="1" cap="all" spc="0" dirty="0" err="1" smtClean="0">
                <a:ln w="0"/>
                <a:solidFill>
                  <a:srgbClr val="7030A0"/>
                </a:solidFill>
                <a:effectLst>
                  <a:reflection blurRad="12700" stA="50000" endPos="50000" dist="5000" dir="5400000" sy="-100000" rotWithShape="0"/>
                </a:effectLst>
                <a:latin typeface="Times New Roman" pitchFamily="18" charset="0"/>
                <a:cs typeface="Times New Roman" pitchFamily="18" charset="0"/>
              </a:rPr>
              <a:t>trọng</a:t>
            </a:r>
            <a:endParaRPr lang="en-US" sz="3200" b="1" cap="all" spc="0" dirty="0">
              <a:ln w="0"/>
              <a:solidFill>
                <a:srgbClr val="7030A0"/>
              </a:solidFill>
              <a:effectLst>
                <a:reflection blurRad="12700" stA="50000" endPos="50000" dist="5000" dir="5400000" sy="-100000" rotWithShape="0"/>
              </a:effectLst>
              <a:latin typeface="Times New Roman" pitchFamily="18" charset="0"/>
              <a:cs typeface="Times New Roman" pitchFamily="18" charset="0"/>
            </a:endParaRPr>
          </a:p>
        </p:txBody>
      </p:sp>
      <p:pic>
        <p:nvPicPr>
          <p:cNvPr id="7" name="Picture 6" descr="tải xuống.jpg"/>
          <p:cNvPicPr>
            <a:picLocks noChangeAspect="1"/>
          </p:cNvPicPr>
          <p:nvPr/>
        </p:nvPicPr>
        <p:blipFill>
          <a:blip r:embed="rId2"/>
          <a:stretch>
            <a:fillRect/>
          </a:stretch>
        </p:blipFill>
        <p:spPr>
          <a:xfrm>
            <a:off x="3276601" y="990600"/>
            <a:ext cx="2057400" cy="1447800"/>
          </a:xfrm>
          <a:prstGeom prst="rect">
            <a:avLst/>
          </a:prstGeom>
        </p:spPr>
      </p:pic>
      <p:sp>
        <p:nvSpPr>
          <p:cNvPr id="8" name="Rectangle 7"/>
          <p:cNvSpPr/>
          <p:nvPr/>
        </p:nvSpPr>
        <p:spPr>
          <a:xfrm>
            <a:off x="2819400" y="2438400"/>
            <a:ext cx="3334566" cy="646331"/>
          </a:xfrm>
          <a:prstGeom prst="rect">
            <a:avLst/>
          </a:prstGeom>
          <a:noFill/>
        </p:spPr>
        <p:txBody>
          <a:bodyPr wrap="none" lIns="91440" tIns="45720" rIns="91440" bIns="45720">
            <a:spAutoFit/>
          </a:bodyPr>
          <a:lstStyle/>
          <a:p>
            <a:pPr algn="ctr"/>
            <a:r>
              <a:rPr lang="en-US" sz="36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Khoa</a:t>
            </a:r>
            <a:r>
              <a:rPr lang="en-U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a:t>
            </a:r>
            <a:r>
              <a:rPr lang="en-US" sz="36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Động</a:t>
            </a:r>
            <a:r>
              <a:rPr lang="en-US" sz="3600" b="1" cap="none" spc="0"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 </a:t>
            </a:r>
            <a:r>
              <a:rPr lang="en-US" sz="3600" b="1" cap="none" spc="0" dirty="0" err="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rPr>
              <a:t>Lực</a:t>
            </a:r>
            <a:endParaRPr lang="en-US" sz="3600" b="1" cap="none" spc="0"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latin typeface="Times New Roman" pitchFamily="18" charset="0"/>
              <a:cs typeface="Times New Roman" pitchFamily="18" charset="0"/>
            </a:endParaRPr>
          </a:p>
        </p:txBody>
      </p:sp>
      <p:sp>
        <p:nvSpPr>
          <p:cNvPr id="9" name="Title 8"/>
          <p:cNvSpPr>
            <a:spLocks noGrp="1"/>
          </p:cNvSpPr>
          <p:nvPr>
            <p:ph type="ctrTitle"/>
          </p:nvPr>
        </p:nvSpPr>
        <p:spPr>
          <a:xfrm>
            <a:off x="1447800" y="3048000"/>
            <a:ext cx="7010400" cy="914400"/>
          </a:xfrm>
        </p:spPr>
        <p:txBody>
          <a:bodyPr/>
          <a:lstStyle/>
          <a:p>
            <a:r>
              <a:rPr lang="en-US" dirty="0" err="1" smtClean="0"/>
              <a:t>Bài</a:t>
            </a:r>
            <a:r>
              <a:rPr lang="en-US" dirty="0" smtClean="0"/>
              <a:t> </a:t>
            </a:r>
            <a:r>
              <a:rPr lang="en-US" dirty="0" err="1" smtClean="0"/>
              <a:t>báo</a:t>
            </a:r>
            <a:r>
              <a:rPr lang="en-US" dirty="0" smtClean="0"/>
              <a:t> </a:t>
            </a:r>
            <a:r>
              <a:rPr lang="en-US" dirty="0" err="1" smtClean="0"/>
              <a:t>cáo</a:t>
            </a:r>
            <a:r>
              <a:rPr lang="en-US" dirty="0" smtClean="0"/>
              <a:t>: </a:t>
            </a:r>
            <a:r>
              <a:rPr lang="en-US" dirty="0" err="1" smtClean="0"/>
              <a:t>Tư</a:t>
            </a:r>
            <a:r>
              <a:rPr lang="en-US" dirty="0" smtClean="0"/>
              <a:t> </a:t>
            </a:r>
            <a:r>
              <a:rPr lang="en-US" dirty="0" err="1" smtClean="0"/>
              <a:t>Tưởng</a:t>
            </a:r>
            <a:r>
              <a:rPr lang="en-US" dirty="0" smtClean="0"/>
              <a:t> </a:t>
            </a:r>
            <a:r>
              <a:rPr lang="en-US" dirty="0" err="1" smtClean="0"/>
              <a:t>Hồ</a:t>
            </a:r>
            <a:r>
              <a:rPr lang="en-US" dirty="0" smtClean="0"/>
              <a:t> </a:t>
            </a:r>
            <a:r>
              <a:rPr lang="en-US" dirty="0" err="1" smtClean="0"/>
              <a:t>Chí</a:t>
            </a:r>
            <a:r>
              <a:rPr lang="en-US" dirty="0" smtClean="0"/>
              <a:t> minh</a:t>
            </a:r>
            <a:endParaRPr lang="en-US" dirty="0"/>
          </a:p>
        </p:txBody>
      </p:sp>
      <p:sp>
        <p:nvSpPr>
          <p:cNvPr id="10" name="Subtitle 9"/>
          <p:cNvSpPr>
            <a:spLocks noGrp="1"/>
          </p:cNvSpPr>
          <p:nvPr>
            <p:ph type="subTitle" idx="1"/>
          </p:nvPr>
        </p:nvSpPr>
        <p:spPr>
          <a:xfrm>
            <a:off x="2133600" y="4267200"/>
            <a:ext cx="6324600" cy="2107722"/>
          </a:xfrm>
        </p:spPr>
        <p:txBody>
          <a:bodyPr>
            <a:normAutofit fontScale="92500" lnSpcReduction="20000"/>
          </a:bodyPr>
          <a:lstStyle/>
          <a:p>
            <a:pPr algn="ctr"/>
            <a:r>
              <a:rPr lang="en-US" dirty="0" err="1" smtClean="0"/>
              <a:t>Lớp</a:t>
            </a:r>
            <a:r>
              <a:rPr lang="en-US" dirty="0" smtClean="0"/>
              <a:t> 14CĐ-Ô5</a:t>
            </a:r>
          </a:p>
          <a:p>
            <a:pPr algn="ctr"/>
            <a:r>
              <a:rPr lang="en-US" dirty="0" err="1" smtClean="0"/>
              <a:t>Nhóm</a:t>
            </a:r>
            <a:r>
              <a:rPr lang="en-US" dirty="0" smtClean="0"/>
              <a:t> 3:</a:t>
            </a:r>
          </a:p>
          <a:p>
            <a:pPr algn="ctr"/>
            <a:r>
              <a:rPr lang="en-US" dirty="0" smtClean="0"/>
              <a:t>	</a:t>
            </a:r>
            <a:r>
              <a:rPr lang="en-US" dirty="0" err="1" smtClean="0"/>
              <a:t>Thới</a:t>
            </a:r>
            <a:r>
              <a:rPr lang="en-US" dirty="0" smtClean="0"/>
              <a:t> </a:t>
            </a:r>
            <a:r>
              <a:rPr lang="en-US" dirty="0" err="1" smtClean="0"/>
              <a:t>Huy</a:t>
            </a:r>
            <a:r>
              <a:rPr lang="en-US" dirty="0" smtClean="0"/>
              <a:t> </a:t>
            </a:r>
            <a:r>
              <a:rPr lang="en-US" dirty="0" err="1" smtClean="0"/>
              <a:t>Biên</a:t>
            </a:r>
            <a:endParaRPr lang="en-US" dirty="0" smtClean="0"/>
          </a:p>
          <a:p>
            <a:pPr algn="ctr"/>
            <a:r>
              <a:rPr lang="en-US" dirty="0" smtClean="0"/>
              <a:t>		</a:t>
            </a:r>
            <a:r>
              <a:rPr lang="en-US" dirty="0" err="1" smtClean="0"/>
              <a:t>Đỗ</a:t>
            </a:r>
            <a:r>
              <a:rPr lang="en-US" dirty="0" smtClean="0"/>
              <a:t> </a:t>
            </a:r>
            <a:r>
              <a:rPr lang="en-US" dirty="0" err="1" smtClean="0"/>
              <a:t>Trần</a:t>
            </a:r>
            <a:r>
              <a:rPr lang="en-US" dirty="0" smtClean="0"/>
              <a:t> </a:t>
            </a:r>
            <a:r>
              <a:rPr lang="en-US" dirty="0" err="1" smtClean="0"/>
              <a:t>Anh</a:t>
            </a:r>
            <a:r>
              <a:rPr lang="en-US" dirty="0" smtClean="0"/>
              <a:t> </a:t>
            </a:r>
            <a:r>
              <a:rPr lang="en-US" dirty="0" err="1" smtClean="0"/>
              <a:t>Vũ</a:t>
            </a:r>
            <a:endParaRPr lang="en-US" dirty="0" smtClean="0"/>
          </a:p>
          <a:p>
            <a:pPr algn="ctr"/>
            <a:r>
              <a:rPr lang="en-US" dirty="0" smtClean="0"/>
              <a:t>		   </a:t>
            </a:r>
            <a:r>
              <a:rPr lang="en-US" dirty="0" err="1" smtClean="0"/>
              <a:t>Trần</a:t>
            </a:r>
            <a:r>
              <a:rPr lang="en-US" dirty="0" smtClean="0"/>
              <a:t> </a:t>
            </a:r>
            <a:r>
              <a:rPr lang="en-US" dirty="0" err="1" smtClean="0"/>
              <a:t>Văn</a:t>
            </a:r>
            <a:r>
              <a:rPr lang="en-US" dirty="0" smtClean="0"/>
              <a:t> </a:t>
            </a:r>
            <a:r>
              <a:rPr lang="en-US" dirty="0" err="1" smtClean="0"/>
              <a:t>Hùng</a:t>
            </a:r>
            <a:endParaRPr lang="en-US" dirty="0" smtClean="0"/>
          </a:p>
          <a:p>
            <a:pPr algn="ctr"/>
            <a:r>
              <a:rPr lang="en-US" dirty="0" smtClean="0"/>
              <a:t>			    </a:t>
            </a:r>
            <a:r>
              <a:rPr lang="en-US" dirty="0" err="1" smtClean="0"/>
              <a:t>Nguyễn</a:t>
            </a:r>
            <a:r>
              <a:rPr lang="en-US" dirty="0" smtClean="0"/>
              <a:t> </a:t>
            </a:r>
            <a:r>
              <a:rPr lang="en-US" dirty="0" err="1" smtClean="0"/>
              <a:t>Nhật</a:t>
            </a:r>
            <a:r>
              <a:rPr lang="en-US" dirty="0" smtClean="0"/>
              <a:t> </a:t>
            </a:r>
            <a:r>
              <a:rPr lang="en-US" dirty="0" err="1" smtClean="0"/>
              <a:t>Thành</a:t>
            </a:r>
            <a:endParaRPr lang="en-US" dirty="0" smtClean="0"/>
          </a:p>
          <a:p>
            <a:pPr algn="ctr"/>
            <a:r>
              <a:rPr lang="en-US" dirty="0" smtClean="0"/>
              <a:t>				</a:t>
            </a:r>
            <a:r>
              <a:rPr lang="en-US" dirty="0" err="1" smtClean="0"/>
              <a:t>Nguyễn</a:t>
            </a:r>
            <a:r>
              <a:rPr lang="en-US" dirty="0" smtClean="0"/>
              <a:t> </a:t>
            </a:r>
            <a:r>
              <a:rPr lang="en-US" dirty="0" err="1" smtClean="0"/>
              <a:t>Văn</a:t>
            </a:r>
            <a:r>
              <a:rPr lang="en-US" dirty="0" smtClean="0"/>
              <a:t> </a:t>
            </a:r>
            <a:r>
              <a:rPr lang="en-US" dirty="0" err="1" smtClean="0"/>
              <a:t>Dưỡng</a:t>
            </a: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sz="quarter" idx="1"/>
          </p:nvPr>
        </p:nvSpPr>
        <p:spPr>
          <a:xfrm rot="21600000">
            <a:off x="304800" y="1524000"/>
            <a:ext cx="8153400" cy="3733800"/>
          </a:xfrm>
        </p:spPr>
        <p:txBody>
          <a:bodyPr>
            <a:normAutofit/>
          </a:bodyPr>
          <a:lstStyle/>
          <a:p>
            <a:pPr algn="ctr">
              <a:buNone/>
            </a:pPr>
            <a:r>
              <a:rPr lang="en-US" sz="2800" b="1" dirty="0" smtClean="0">
                <a:solidFill>
                  <a:srgbClr val="7030A0"/>
                </a:solidFill>
                <a:latin typeface="Times New Roman" pitchFamily="18" charset="0"/>
                <a:cs typeface="Times New Roman" pitchFamily="18" charset="0"/>
              </a:rPr>
              <a:t>CHƯƠNG 3 </a:t>
            </a:r>
          </a:p>
          <a:p>
            <a:pPr algn="ctr">
              <a:buNone/>
            </a:pPr>
            <a:endParaRPr lang="en-US" sz="2800" b="1" dirty="0" smtClean="0">
              <a:solidFill>
                <a:srgbClr val="7030A0"/>
              </a:solidFill>
              <a:latin typeface="Times New Roman" pitchFamily="18" charset="0"/>
              <a:cs typeface="Times New Roman" pitchFamily="18" charset="0"/>
            </a:endParaRPr>
          </a:p>
          <a:p>
            <a:pPr algn="ctr">
              <a:buNone/>
            </a:pPr>
            <a:r>
              <a:rPr lang="vi-VN" sz="2800" b="1" dirty="0" smtClean="0">
                <a:solidFill>
                  <a:srgbClr val="7030A0"/>
                </a:solidFill>
                <a:latin typeface="Times New Roman" pitchFamily="18" charset="0"/>
                <a:cs typeface="Times New Roman" pitchFamily="18" charset="0"/>
              </a:rPr>
              <a:t>TƯ TƯỞNG HỒ CHÍ MINH VỀ CHỦ NGHĨA XÃ HỘI VÀ CON ĐƯỜNG QUÁ ĐỘ LÊN CHỦ NGHĨA XÃ HỘI Ở VIỆT NAM</a:t>
            </a:r>
            <a:endParaRPr lang="en-US" sz="2800" dirty="0" smtClean="0">
              <a:solidFill>
                <a:srgbClr val="7030A0"/>
              </a:solidFill>
              <a:latin typeface="Times New Roman" pitchFamily="18" charset="0"/>
              <a:cs typeface="Times New Roman" pitchFamily="18" charset="0"/>
            </a:endParaRPr>
          </a:p>
          <a:p>
            <a:pPr>
              <a:buNone/>
            </a:pPr>
            <a:r>
              <a:rPr lang="en-US" sz="2800" dirty="0" smtClean="0">
                <a:solidFill>
                  <a:schemeClr val="tx1">
                    <a:lumMod val="85000"/>
                    <a:lumOff val="15000"/>
                  </a:schemeClr>
                </a:solidFill>
                <a:latin typeface="Times New Roman" pitchFamily="18" charset="0"/>
                <a:cs typeface="Times New Roman" pitchFamily="18" charset="0"/>
              </a:rPr>
              <a:t>				</a:t>
            </a:r>
          </a:p>
          <a:p>
            <a:pPr>
              <a:buNone/>
            </a:pPr>
            <a:r>
              <a:rPr lang="en-US" sz="2800" dirty="0" smtClean="0">
                <a:solidFill>
                  <a:schemeClr val="tx1">
                    <a:lumMod val="85000"/>
                    <a:lumOff val="15000"/>
                  </a:schemeClr>
                </a:solidFill>
                <a:latin typeface="Times New Roman" pitchFamily="18" charset="0"/>
                <a:cs typeface="Times New Roman" pitchFamily="18" charset="0"/>
              </a:rPr>
              <a:t>		</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slide(fromBottom)">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slide(fromBottom)">
                                      <p:cBhvr>
                                        <p:cTn id="12" dur="500"/>
                                        <p:tgtEl>
                                          <p:spTgt spid="7">
                                            <p:txEl>
                                              <p:pRg st="2" end="2"/>
                                            </p:txEl>
                                          </p:spTgt>
                                        </p:tgtEl>
                                      </p:cBhvr>
                                    </p:animEffect>
                                  </p:childTnLst>
                                </p:cTn>
                              </p:par>
                              <p:par>
                                <p:cTn id="13" presetID="12" presetClass="entr" presetSubtype="4" fill="hold" grpId="0" nodeType="with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slide(fromBottom)">
                                      <p:cBhvr>
                                        <p:cTn id="15" dur="500"/>
                                        <p:tgtEl>
                                          <p:spTgt spid="7">
                                            <p:txEl>
                                              <p:pRg st="3" end="3"/>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2" presetClass="entr" presetSubtype="4" fill="hold" grpId="0" nodeType="clickEffect">
                                  <p:stCondLst>
                                    <p:cond delay="0"/>
                                  </p:stCondLst>
                                  <p:childTnLst>
                                    <p:set>
                                      <p:cBhvr>
                                        <p:cTn id="19" dur="1" fill="hold">
                                          <p:stCondLst>
                                            <p:cond delay="0"/>
                                          </p:stCondLst>
                                        </p:cTn>
                                        <p:tgtEl>
                                          <p:spTgt spid="7">
                                            <p:txEl>
                                              <p:pRg st="4" end="4"/>
                                            </p:txEl>
                                          </p:spTgt>
                                        </p:tgtEl>
                                        <p:attrNameLst>
                                          <p:attrName>style.visibility</p:attrName>
                                        </p:attrNameLst>
                                      </p:cBhvr>
                                      <p:to>
                                        <p:strVal val="visible"/>
                                      </p:to>
                                    </p:set>
                                    <p:animEffect transition="in" filter="slide(fromBottom)">
                                      <p:cBhvr>
                                        <p:cTn id="20" dur="500"/>
                                        <p:tgtEl>
                                          <p:spTgt spid="7">
                                            <p:txEl>
                                              <p:pRg st="4" end="4"/>
                                            </p:txEl>
                                          </p:spTgt>
                                        </p:tgtEl>
                                      </p:cBhvr>
                                    </p:animEffect>
                                  </p:childTnLst>
                                </p:cTn>
                              </p:par>
                              <p:par>
                                <p:cTn id="21" presetID="8" presetClass="exit" presetSubtype="16" fill="hold" grpId="1" nodeType="withEffect">
                                  <p:stCondLst>
                                    <p:cond delay="0"/>
                                  </p:stCondLst>
                                  <p:childTnLst>
                                    <p:animEffect transition="out" filter="diamond(in)">
                                      <p:cBhvr>
                                        <p:cTn id="22" dur="2000"/>
                                        <p:tgtEl>
                                          <p:spTgt spid="7">
                                            <p:txEl>
                                              <p:pRg st="0" end="0"/>
                                            </p:txEl>
                                          </p:spTgt>
                                        </p:tgtEl>
                                      </p:cBhvr>
                                    </p:animEffect>
                                    <p:set>
                                      <p:cBhvr>
                                        <p:cTn id="23" dur="1" fill="hold">
                                          <p:stCondLst>
                                            <p:cond delay="1999"/>
                                          </p:stCondLst>
                                        </p:cTn>
                                        <p:tgtEl>
                                          <p:spTgt spid="7">
                                            <p:txEl>
                                              <p:pRg st="0" end="0"/>
                                            </p:txEl>
                                          </p:spTgt>
                                        </p:tgtEl>
                                        <p:attrNameLst>
                                          <p:attrName>style.visibility</p:attrName>
                                        </p:attrNameLst>
                                      </p:cBhvr>
                                      <p:to>
                                        <p:strVal val="hidden"/>
                                      </p:to>
                                    </p:set>
                                  </p:childTnLst>
                                </p:cTn>
                              </p:par>
                              <p:par>
                                <p:cTn id="24" presetID="8" presetClass="exit" presetSubtype="16" fill="hold" grpId="1" nodeType="withEffect">
                                  <p:stCondLst>
                                    <p:cond delay="0"/>
                                  </p:stCondLst>
                                  <p:childTnLst>
                                    <p:animEffect transition="out" filter="diamond(in)">
                                      <p:cBhvr>
                                        <p:cTn id="25" dur="2000"/>
                                        <p:tgtEl>
                                          <p:spTgt spid="7">
                                            <p:txEl>
                                              <p:pRg st="2" end="2"/>
                                            </p:txEl>
                                          </p:spTgt>
                                        </p:tgtEl>
                                      </p:cBhvr>
                                    </p:animEffect>
                                    <p:set>
                                      <p:cBhvr>
                                        <p:cTn id="26" dur="1" fill="hold">
                                          <p:stCondLst>
                                            <p:cond delay="1999"/>
                                          </p:stCondLst>
                                        </p:cTn>
                                        <p:tgtEl>
                                          <p:spTgt spid="7">
                                            <p:txEl>
                                              <p:pRg st="2" end="2"/>
                                            </p:txEl>
                                          </p:spTgt>
                                        </p:tgtEl>
                                        <p:attrNameLst>
                                          <p:attrName>style.visibility</p:attrName>
                                        </p:attrNameLst>
                                      </p:cBhvr>
                                      <p:to>
                                        <p:strVal val="hidden"/>
                                      </p:to>
                                    </p:set>
                                  </p:childTnLst>
                                </p:cTn>
                              </p:par>
                              <p:par>
                                <p:cTn id="27" presetID="8" presetClass="exit" presetSubtype="16" fill="hold" grpId="1" nodeType="withEffect">
                                  <p:stCondLst>
                                    <p:cond delay="0"/>
                                  </p:stCondLst>
                                  <p:childTnLst>
                                    <p:animEffect transition="out" filter="diamond(in)">
                                      <p:cBhvr>
                                        <p:cTn id="28" dur="2000"/>
                                        <p:tgtEl>
                                          <p:spTgt spid="7">
                                            <p:txEl>
                                              <p:pRg st="3" end="3"/>
                                            </p:txEl>
                                          </p:spTgt>
                                        </p:tgtEl>
                                      </p:cBhvr>
                                    </p:animEffect>
                                    <p:set>
                                      <p:cBhvr>
                                        <p:cTn id="29" dur="1" fill="hold">
                                          <p:stCondLst>
                                            <p:cond delay="1999"/>
                                          </p:stCondLst>
                                        </p:cTn>
                                        <p:tgtEl>
                                          <p:spTgt spid="7">
                                            <p:txEl>
                                              <p:pRg st="3" end="3"/>
                                            </p:txEl>
                                          </p:spTgt>
                                        </p:tgtEl>
                                        <p:attrNameLst>
                                          <p:attrName>style.visibility</p:attrName>
                                        </p:attrNameLst>
                                      </p:cBhvr>
                                      <p:to>
                                        <p:strVal val="hidden"/>
                                      </p:to>
                                    </p:set>
                                  </p:childTnLst>
                                </p:cTn>
                              </p:par>
                              <p:par>
                                <p:cTn id="30" presetID="8" presetClass="exit" presetSubtype="16" fill="hold" grpId="1" nodeType="withEffect">
                                  <p:stCondLst>
                                    <p:cond delay="0"/>
                                  </p:stCondLst>
                                  <p:childTnLst>
                                    <p:animEffect transition="out" filter="diamond(in)">
                                      <p:cBhvr>
                                        <p:cTn id="31" dur="2000"/>
                                        <p:tgtEl>
                                          <p:spTgt spid="7">
                                            <p:txEl>
                                              <p:pRg st="4" end="4"/>
                                            </p:txEl>
                                          </p:spTgt>
                                        </p:tgtEl>
                                      </p:cBhvr>
                                    </p:animEffect>
                                    <p:set>
                                      <p:cBhvr>
                                        <p:cTn id="32" dur="1" fill="hold">
                                          <p:stCondLst>
                                            <p:cond delay="1999"/>
                                          </p:stCondLst>
                                        </p:cTn>
                                        <p:tgtEl>
                                          <p:spTgt spid="7">
                                            <p:txEl>
                                              <p:pRg st="4" end="4"/>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uiExpand="1" build="p"/>
      <p:bldP spid="7" grpId="1"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09800" y="228600"/>
            <a:ext cx="4114800" cy="685800"/>
          </a:xfrm>
        </p:spPr>
        <p:txBody>
          <a:bodyPr>
            <a:normAutofit/>
          </a:bodyPr>
          <a:lstStyle/>
          <a:p>
            <a:r>
              <a:rPr lang="en-US" sz="3200" dirty="0" smtClean="0">
                <a:latin typeface="Times New Roman" pitchFamily="18" charset="0"/>
                <a:cs typeface="Times New Roman" pitchFamily="18" charset="0"/>
              </a:rPr>
              <a:t>	</a:t>
            </a:r>
            <a:r>
              <a:rPr lang="en-US" sz="3200" dirty="0" smtClean="0">
                <a:solidFill>
                  <a:srgbClr val="002060"/>
                </a:solidFill>
                <a:latin typeface="Times New Roman" pitchFamily="18" charset="0"/>
                <a:cs typeface="Times New Roman" pitchFamily="18" charset="0"/>
              </a:rPr>
              <a:t>  NỘI DUNG</a:t>
            </a:r>
            <a:endParaRPr lang="en-US" sz="3200" dirty="0">
              <a:solidFill>
                <a:srgbClr val="002060"/>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304800" y="1066800"/>
            <a:ext cx="8305800" cy="5334000"/>
          </a:xfrm>
        </p:spPr>
        <p:txBody>
          <a:bodyPr>
            <a:normAutofit/>
          </a:bodyPr>
          <a:lstStyle/>
          <a:p>
            <a:pPr>
              <a:lnSpc>
                <a:spcPct val="150000"/>
              </a:lnSpc>
              <a:buNone/>
            </a:pPr>
            <a:r>
              <a:rPr lang="en-US" dirty="0" smtClean="0">
                <a:solidFill>
                  <a:schemeClr val="tx1">
                    <a:lumMod val="85000"/>
                    <a:lumOff val="15000"/>
                  </a:schemeClr>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I. TƯ TƯỞNG HỒ CHÍ MINH VỀ CHỦ NGHĨA XÃ HỘI Ở VIỆT NAM</a:t>
            </a:r>
          </a:p>
          <a:p>
            <a:pPr>
              <a:buNone/>
            </a:pPr>
            <a:endParaRPr lang="en-US" b="1" dirty="0" smtClean="0">
              <a:solidFill>
                <a:schemeClr val="tx1">
                  <a:lumMod val="85000"/>
                  <a:lumOff val="15000"/>
                </a:schemeClr>
              </a:solidFill>
              <a:latin typeface="Times New Roman" pitchFamily="18" charset="0"/>
              <a:cs typeface="Times New Roman" pitchFamily="18" charset="0"/>
            </a:endParaRPr>
          </a:p>
          <a:p>
            <a:pPr marL="457200" indent="-457200">
              <a:buNone/>
            </a:pPr>
            <a:r>
              <a:rPr lang="en-US" b="1" dirty="0" smtClean="0">
                <a:solidFill>
                  <a:schemeClr val="tx1">
                    <a:lumMod val="85000"/>
                    <a:lumOff val="15000"/>
                  </a:schemeClr>
                </a:solidFill>
                <a:latin typeface="Times New Roman" pitchFamily="18" charset="0"/>
                <a:cs typeface="Times New Roman" pitchFamily="18" charset="0"/>
              </a:rPr>
              <a:t>       1. </a:t>
            </a:r>
            <a:r>
              <a:rPr lang="en-US" b="1" dirty="0" err="1" smtClean="0">
                <a:solidFill>
                  <a:schemeClr val="tx1">
                    <a:lumMod val="85000"/>
                    <a:lumOff val="15000"/>
                  </a:schemeClr>
                </a:solidFill>
                <a:latin typeface="Times New Roman" pitchFamily="18" charset="0"/>
                <a:cs typeface="Times New Roman" pitchFamily="18" charset="0"/>
              </a:rPr>
              <a:t>Tính</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tất</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yếu</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của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chủ</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nghĩa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xã</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hội</a:t>
            </a:r>
            <a:r>
              <a:rPr lang="en-US" b="1" dirty="0" smtClean="0">
                <a:solidFill>
                  <a:schemeClr val="tx1">
                    <a:lumMod val="85000"/>
                    <a:lumOff val="15000"/>
                  </a:schemeClr>
                </a:solidFill>
                <a:latin typeface="Times New Roman" pitchFamily="18" charset="0"/>
                <a:cs typeface="Times New Roman" pitchFamily="18" charset="0"/>
              </a:rPr>
              <a:t> ở </a:t>
            </a:r>
            <a:r>
              <a:rPr lang="en-US" b="1" dirty="0" err="1" smtClean="0">
                <a:solidFill>
                  <a:schemeClr val="tx1">
                    <a:lumMod val="85000"/>
                    <a:lumOff val="15000"/>
                  </a:schemeClr>
                </a:solidFill>
                <a:latin typeface="Times New Roman" pitchFamily="18" charset="0"/>
                <a:cs typeface="Times New Roman" pitchFamily="18" charset="0"/>
              </a:rPr>
              <a:t>Việt</a:t>
            </a:r>
            <a:r>
              <a:rPr lang="en-US" b="1" dirty="0" smtClean="0">
                <a:solidFill>
                  <a:schemeClr val="tx1">
                    <a:lumMod val="85000"/>
                    <a:lumOff val="15000"/>
                  </a:schemeClr>
                </a:solidFill>
                <a:latin typeface="Times New Roman" pitchFamily="18" charset="0"/>
                <a:cs typeface="Times New Roman" pitchFamily="18" charset="0"/>
              </a:rPr>
              <a:t> Nam</a:t>
            </a:r>
          </a:p>
          <a:p>
            <a:pPr marL="457200" indent="-457200">
              <a:buAutoNum type="arabicPeriod"/>
            </a:pPr>
            <a:endParaRPr lang="en-US" dirty="0" smtClean="0">
              <a:solidFill>
                <a:schemeClr val="tx1">
                  <a:lumMod val="85000"/>
                  <a:lumOff val="15000"/>
                </a:schemeClr>
              </a:solidFill>
              <a:latin typeface="Times New Roman" pitchFamily="18" charset="0"/>
              <a:cs typeface="Times New Roman" pitchFamily="18" charset="0"/>
            </a:endParaRPr>
          </a:p>
          <a:p>
            <a:pPr>
              <a:lnSpc>
                <a:spcPct val="150000"/>
              </a:lnSpc>
              <a:buNone/>
            </a:pPr>
            <a:r>
              <a:rPr lang="en-US" b="1" dirty="0" smtClean="0">
                <a:solidFill>
                  <a:schemeClr val="tx1">
                    <a:lumMod val="85000"/>
                    <a:lumOff val="15000"/>
                  </a:schemeClr>
                </a:solidFill>
                <a:latin typeface="Times New Roman" pitchFamily="18" charset="0"/>
                <a:cs typeface="Times New Roman" pitchFamily="18" charset="0"/>
              </a:rPr>
              <a:t>        2. </a:t>
            </a:r>
            <a:r>
              <a:rPr lang="en-US" b="1" dirty="0" err="1" smtClean="0">
                <a:solidFill>
                  <a:schemeClr val="tx1">
                    <a:lumMod val="85000"/>
                    <a:lumOff val="15000"/>
                  </a:schemeClr>
                </a:solidFill>
                <a:latin typeface="Times New Roman" pitchFamily="18" charset="0"/>
                <a:cs typeface="Times New Roman" pitchFamily="18" charset="0"/>
              </a:rPr>
              <a:t>Quan</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niệm</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của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Hồ</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Chí</a:t>
            </a:r>
            <a:r>
              <a:rPr lang="en-US" b="1" dirty="0" smtClean="0">
                <a:solidFill>
                  <a:schemeClr val="tx1">
                    <a:lumMod val="85000"/>
                    <a:lumOff val="15000"/>
                  </a:schemeClr>
                </a:solidFill>
                <a:latin typeface="Times New Roman" pitchFamily="18" charset="0"/>
                <a:cs typeface="Times New Roman" pitchFamily="18" charset="0"/>
              </a:rPr>
              <a:t> Minh </a:t>
            </a:r>
            <a:r>
              <a:rPr lang="en-US" b="1" dirty="0" err="1" smtClean="0">
                <a:solidFill>
                  <a:schemeClr val="tx1">
                    <a:lumMod val="85000"/>
                    <a:lumOff val="15000"/>
                  </a:schemeClr>
                </a:solidFill>
                <a:latin typeface="Times New Roman" pitchFamily="18" charset="0"/>
                <a:cs typeface="Times New Roman" pitchFamily="18" charset="0"/>
              </a:rPr>
              <a:t>về</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đặc</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trưng</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bản</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chất</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của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chủ</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nghĩa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xã</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hội</a:t>
            </a:r>
            <a:r>
              <a:rPr lang="en-US" b="1" dirty="0" smtClean="0">
                <a:solidFill>
                  <a:schemeClr val="tx1">
                    <a:lumMod val="85000"/>
                    <a:lumOff val="15000"/>
                  </a:schemeClr>
                </a:solidFill>
                <a:latin typeface="Times New Roman" pitchFamily="18" charset="0"/>
                <a:cs typeface="Times New Roman" pitchFamily="18" charset="0"/>
              </a:rPr>
              <a:t> ở </a:t>
            </a:r>
            <a:r>
              <a:rPr lang="en-US" b="1" dirty="0" err="1" smtClean="0">
                <a:solidFill>
                  <a:schemeClr val="tx1">
                    <a:lumMod val="85000"/>
                    <a:lumOff val="15000"/>
                  </a:schemeClr>
                </a:solidFill>
                <a:latin typeface="Times New Roman" pitchFamily="18" charset="0"/>
                <a:cs typeface="Times New Roman" pitchFamily="18" charset="0"/>
              </a:rPr>
              <a:t>Việt</a:t>
            </a:r>
            <a:r>
              <a:rPr lang="en-US" b="1" dirty="0" smtClean="0">
                <a:solidFill>
                  <a:schemeClr val="tx1">
                    <a:lumMod val="85000"/>
                    <a:lumOff val="15000"/>
                  </a:schemeClr>
                </a:solidFill>
                <a:latin typeface="Times New Roman" pitchFamily="18" charset="0"/>
                <a:cs typeface="Times New Roman" pitchFamily="18" charset="0"/>
              </a:rPr>
              <a:t> Nam</a:t>
            </a:r>
          </a:p>
          <a:p>
            <a:pPr>
              <a:buNone/>
            </a:pPr>
            <a:endParaRPr lang="en-US" dirty="0" smtClean="0">
              <a:solidFill>
                <a:schemeClr val="tx1">
                  <a:lumMod val="85000"/>
                  <a:lumOff val="15000"/>
                </a:schemeClr>
              </a:solidFill>
              <a:latin typeface="Times New Roman" pitchFamily="18" charset="0"/>
              <a:cs typeface="Times New Roman" pitchFamily="18" charset="0"/>
            </a:endParaRPr>
          </a:p>
          <a:p>
            <a:pPr>
              <a:lnSpc>
                <a:spcPct val="150000"/>
              </a:lnSpc>
              <a:buNone/>
            </a:pPr>
            <a:r>
              <a:rPr lang="en-US" b="1" dirty="0" smtClean="0">
                <a:solidFill>
                  <a:schemeClr val="tx1">
                    <a:lumMod val="85000"/>
                    <a:lumOff val="15000"/>
                  </a:schemeClr>
                </a:solidFill>
                <a:latin typeface="Times New Roman" pitchFamily="18" charset="0"/>
                <a:cs typeface="Times New Roman" pitchFamily="18" charset="0"/>
              </a:rPr>
              <a:t>        3. </a:t>
            </a:r>
            <a:r>
              <a:rPr lang="en-US" b="1" dirty="0" err="1" smtClean="0">
                <a:solidFill>
                  <a:schemeClr val="tx1">
                    <a:lumMod val="85000"/>
                    <a:lumOff val="15000"/>
                  </a:schemeClr>
                </a:solidFill>
                <a:latin typeface="Times New Roman" pitchFamily="18" charset="0"/>
                <a:cs typeface="Times New Roman" pitchFamily="18" charset="0"/>
              </a:rPr>
              <a:t>Quan</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điểm</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Hồ</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Chí</a:t>
            </a:r>
            <a:r>
              <a:rPr lang="en-US" b="1" dirty="0" smtClean="0">
                <a:solidFill>
                  <a:schemeClr val="tx1">
                    <a:lumMod val="85000"/>
                    <a:lumOff val="15000"/>
                  </a:schemeClr>
                </a:solidFill>
                <a:latin typeface="Times New Roman" pitchFamily="18" charset="0"/>
                <a:cs typeface="Times New Roman" pitchFamily="18" charset="0"/>
              </a:rPr>
              <a:t> Minh </a:t>
            </a:r>
            <a:r>
              <a:rPr lang="en-US" b="1" dirty="0" err="1" smtClean="0">
                <a:solidFill>
                  <a:schemeClr val="tx1">
                    <a:lumMod val="85000"/>
                    <a:lumOff val="15000"/>
                  </a:schemeClr>
                </a:solidFill>
                <a:latin typeface="Times New Roman" pitchFamily="18" charset="0"/>
                <a:cs typeface="Times New Roman" pitchFamily="18" charset="0"/>
              </a:rPr>
              <a:t>về</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mục</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tiêu</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động</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lực</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của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chủ</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nghĩa</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xã</a:t>
            </a:r>
            <a:r>
              <a:rPr lang="en-US" b="1" dirty="0" smtClean="0">
                <a:solidFill>
                  <a:schemeClr val="tx1">
                    <a:lumMod val="85000"/>
                    <a:lumOff val="15000"/>
                  </a:schemeClr>
                </a:solidFill>
                <a:latin typeface="Times New Roman" pitchFamily="18" charset="0"/>
                <a:cs typeface="Times New Roman" pitchFamily="18" charset="0"/>
              </a:rPr>
              <a:t> </a:t>
            </a:r>
            <a:r>
              <a:rPr lang="en-US" b="1" dirty="0" err="1" smtClean="0">
                <a:solidFill>
                  <a:schemeClr val="tx1">
                    <a:lumMod val="85000"/>
                    <a:lumOff val="15000"/>
                  </a:schemeClr>
                </a:solidFill>
                <a:latin typeface="Times New Roman" pitchFamily="18" charset="0"/>
                <a:cs typeface="Times New Roman" pitchFamily="18" charset="0"/>
              </a:rPr>
              <a:t>hội</a:t>
            </a:r>
            <a:r>
              <a:rPr lang="en-US" b="1" dirty="0" smtClean="0">
                <a:solidFill>
                  <a:schemeClr val="tx1">
                    <a:lumMod val="85000"/>
                    <a:lumOff val="15000"/>
                  </a:schemeClr>
                </a:solidFill>
                <a:latin typeface="Times New Roman" pitchFamily="18" charset="0"/>
                <a:cs typeface="Times New Roman" pitchFamily="18" charset="0"/>
              </a:rPr>
              <a:t> ở </a:t>
            </a:r>
            <a:r>
              <a:rPr lang="en-US" b="1" dirty="0" err="1" smtClean="0">
                <a:solidFill>
                  <a:schemeClr val="tx1">
                    <a:lumMod val="85000"/>
                    <a:lumOff val="15000"/>
                  </a:schemeClr>
                </a:solidFill>
                <a:latin typeface="Times New Roman" pitchFamily="18" charset="0"/>
                <a:cs typeface="Times New Roman" pitchFamily="18" charset="0"/>
              </a:rPr>
              <a:t>Việt</a:t>
            </a:r>
            <a:r>
              <a:rPr lang="en-US" b="1" dirty="0" smtClean="0">
                <a:solidFill>
                  <a:schemeClr val="tx1">
                    <a:lumMod val="85000"/>
                    <a:lumOff val="15000"/>
                  </a:schemeClr>
                </a:solidFill>
                <a:latin typeface="Times New Roman" pitchFamily="18" charset="0"/>
                <a:cs typeface="Times New Roman" pitchFamily="18" charset="0"/>
              </a:rPr>
              <a:t> Nam</a:t>
            </a:r>
            <a:r>
              <a:rPr lang="en-US" dirty="0" smtClean="0">
                <a:solidFill>
                  <a:schemeClr val="tx1">
                    <a:lumMod val="85000"/>
                    <a:lumOff val="15000"/>
                  </a:schemeClr>
                </a:solidFill>
                <a:latin typeface="Times New Roman" pitchFamily="18" charset="0"/>
                <a:cs typeface="Times New Roman" pitchFamily="18" charset="0"/>
              </a:rPr>
              <a:t> </a:t>
            </a:r>
          </a:p>
          <a:p>
            <a:pPr>
              <a:buNone/>
            </a:pPr>
            <a:endParaRPr lang="en-US" dirty="0">
              <a:solidFill>
                <a:schemeClr val="tx1">
                  <a:lumMod val="85000"/>
                  <a:lumOff val="15000"/>
                </a:schemeClr>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7"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1000"/>
                                        <p:tgtEl>
                                          <p:spTgt spid="3">
                                            <p:txEl>
                                              <p:pRg st="2" end="2"/>
                                            </p:txEl>
                                          </p:spTgt>
                                        </p:tgtEl>
                                      </p:cBhvr>
                                    </p:animEffect>
                                    <p:anim calcmode="lin" valueType="num">
                                      <p:cBhvr>
                                        <p:cTn id="2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4"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37" presetClass="entr" presetSubtype="0" fill="hold" grpId="0" nodeType="clickEffect">
                                  <p:stCondLst>
                                    <p:cond delay="0"/>
                                  </p:stCondLst>
                                  <p:childTnLst>
                                    <p:set>
                                      <p:cBhvr>
                                        <p:cTn id="29" dur="1" fill="hold">
                                          <p:stCondLst>
                                            <p:cond delay="0"/>
                                          </p:stCondLst>
                                        </p:cTn>
                                        <p:tgtEl>
                                          <p:spTgt spid="3">
                                            <p:txEl>
                                              <p:pRg st="4" end="4"/>
                                            </p:txEl>
                                          </p:spTgt>
                                        </p:tgtEl>
                                        <p:attrNameLst>
                                          <p:attrName>style.visibility</p:attrName>
                                        </p:attrNameLst>
                                      </p:cBhvr>
                                      <p:to>
                                        <p:strVal val="visible"/>
                                      </p:to>
                                    </p:set>
                                    <p:animEffect transition="in" filter="fade">
                                      <p:cBhvr>
                                        <p:cTn id="30" dur="1000"/>
                                        <p:tgtEl>
                                          <p:spTgt spid="3">
                                            <p:txEl>
                                              <p:pRg st="4" end="4"/>
                                            </p:txEl>
                                          </p:spTgt>
                                        </p:tgtEl>
                                      </p:cBhvr>
                                    </p:animEffect>
                                    <p:anim calcmode="lin" valueType="num">
                                      <p:cBhvr>
                                        <p:cTn id="31"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2" dur="900" decel="100000" fill="hold"/>
                                        <p:tgtEl>
                                          <p:spTgt spid="3">
                                            <p:txEl>
                                              <p:pRg st="4" end="4"/>
                                            </p:txEl>
                                          </p:spTgt>
                                        </p:tgtEl>
                                        <p:attrNameLst>
                                          <p:attrName>ppt_y</p:attrName>
                                        </p:attrNameLst>
                                      </p:cBhvr>
                                      <p:tavLst>
                                        <p:tav tm="0">
                                          <p:val>
                                            <p:strVal val="#ppt_y+1"/>
                                          </p:val>
                                        </p:tav>
                                        <p:tav tm="100000">
                                          <p:val>
                                            <p:strVal val="#ppt_y-.03"/>
                                          </p:val>
                                        </p:tav>
                                      </p:tavLst>
                                    </p:anim>
                                    <p:anim calcmode="lin" valueType="num">
                                      <p:cBhvr>
                                        <p:cTn id="33" dur="100" accel="100000" fill="hold">
                                          <p:stCondLst>
                                            <p:cond delay="900"/>
                                          </p:stCondLst>
                                        </p:cTn>
                                        <p:tgtEl>
                                          <p:spTgt spid="3">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7" presetClass="entr" presetSubtype="0" fill="hold" grpId="0" nodeType="clickEffect">
                                  <p:stCondLst>
                                    <p:cond delay="0"/>
                                  </p:stCondLst>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1000"/>
                                        <p:tgtEl>
                                          <p:spTgt spid="3">
                                            <p:txEl>
                                              <p:pRg st="6" end="6"/>
                                            </p:txEl>
                                          </p:spTgt>
                                        </p:tgtEl>
                                      </p:cBhvr>
                                    </p:animEffect>
                                    <p:anim calcmode="lin" valueType="num">
                                      <p:cBhvr>
                                        <p:cTn id="3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0" dur="900" decel="100000" fill="hold"/>
                                        <p:tgtEl>
                                          <p:spTgt spid="3">
                                            <p:txEl>
                                              <p:pRg st="6" end="6"/>
                                            </p:txEl>
                                          </p:spTgt>
                                        </p:tgtEl>
                                        <p:attrNameLst>
                                          <p:attrName>ppt_y</p:attrName>
                                        </p:attrNameLst>
                                      </p:cBhvr>
                                      <p:tavLst>
                                        <p:tav tm="0">
                                          <p:val>
                                            <p:strVal val="#ppt_y+1"/>
                                          </p:val>
                                        </p:tav>
                                        <p:tav tm="100000">
                                          <p:val>
                                            <p:strVal val="#ppt_y-.03"/>
                                          </p:val>
                                        </p:tav>
                                      </p:tavLst>
                                    </p:anim>
                                    <p:anim calcmode="lin" valueType="num">
                                      <p:cBhvr>
                                        <p:cTn id="41" dur="100" accel="100000" fill="hold">
                                          <p:stCondLst>
                                            <p:cond delay="900"/>
                                          </p:stCondLst>
                                        </p:cTn>
                                        <p:tgtEl>
                                          <p:spTgt spid="3">
                                            <p:txEl>
                                              <p:pRg st="6" end="6"/>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381000" y="609600"/>
            <a:ext cx="8610600" cy="914400"/>
          </a:xfrm>
        </p:spPr>
        <p:txBody>
          <a:bodyPr>
            <a:normAutofit fontScale="90000"/>
          </a:bodyPr>
          <a:lstStyle/>
          <a:p>
            <a:r>
              <a:rPr lang="en-US" sz="2800" dirty="0" smtClean="0">
                <a:solidFill>
                  <a:schemeClr val="tx1">
                    <a:lumMod val="85000"/>
                    <a:lumOff val="15000"/>
                  </a:schemeClr>
                </a:solidFill>
                <a:latin typeface="Times New Roman" pitchFamily="18" charset="0"/>
                <a:cs typeface="Times New Roman" pitchFamily="18" charset="0"/>
              </a:rPr>
              <a:t>    </a:t>
            </a:r>
            <a:r>
              <a:rPr lang="en-US" sz="2800" dirty="0" smtClean="0">
                <a:solidFill>
                  <a:srgbClr val="FF0000"/>
                </a:solidFill>
                <a:latin typeface="Times New Roman" pitchFamily="18" charset="0"/>
                <a:cs typeface="Times New Roman" pitchFamily="18" charset="0"/>
              </a:rPr>
              <a:t>I. TƯ TƯỞNG HỒ CHÍ MINH VỀ CHỦ NGHĨA XÃ HỘI Ở VIỆT NAM</a:t>
            </a:r>
            <a:endParaRPr lang="en-US" sz="2800" dirty="0">
              <a:solidFill>
                <a:srgbClr val="FF0000"/>
              </a:solidFill>
              <a:latin typeface="Times New Roman" pitchFamily="18" charset="0"/>
              <a:cs typeface="Times New Roman" pitchFamily="18" charset="0"/>
            </a:endParaRPr>
          </a:p>
        </p:txBody>
      </p:sp>
      <p:sp>
        <p:nvSpPr>
          <p:cNvPr id="3" name="Content Placeholder 2"/>
          <p:cNvSpPr>
            <a:spLocks noGrp="1"/>
          </p:cNvSpPr>
          <p:nvPr>
            <p:ph sz="quarter" idx="1"/>
          </p:nvPr>
        </p:nvSpPr>
        <p:spPr>
          <a:xfrm>
            <a:off x="228600" y="1374648"/>
            <a:ext cx="8458200" cy="5178552"/>
          </a:xfrm>
        </p:spPr>
        <p:txBody>
          <a:bodyPr>
            <a:noAutofit/>
          </a:bodyPr>
          <a:lstStyle/>
          <a:p>
            <a:pPr marL="457200" indent="-457200" algn="just">
              <a:buNone/>
            </a:pPr>
            <a:endParaRPr lang="en-US" sz="2800" b="1" dirty="0" smtClean="0">
              <a:solidFill>
                <a:schemeClr val="tx1">
                  <a:lumMod val="85000"/>
                  <a:lumOff val="15000"/>
                </a:schemeClr>
              </a:solidFill>
              <a:latin typeface="Times New Roman" pitchFamily="18" charset="0"/>
              <a:cs typeface="Times New Roman" pitchFamily="18" charset="0"/>
            </a:endParaRPr>
          </a:p>
          <a:p>
            <a:pPr marL="457200" indent="-457200" algn="just">
              <a:buNone/>
            </a:pPr>
            <a:r>
              <a:rPr lang="en-US" sz="2800" b="1" dirty="0" smtClean="0">
                <a:solidFill>
                  <a:schemeClr val="tx1">
                    <a:lumMod val="85000"/>
                    <a:lumOff val="15000"/>
                  </a:schemeClr>
                </a:solidFill>
                <a:latin typeface="Times New Roman" pitchFamily="18" charset="0"/>
                <a:cs typeface="Times New Roman" pitchFamily="18" charset="0"/>
              </a:rPr>
              <a:t>   </a:t>
            </a:r>
            <a:r>
              <a:rPr lang="en-US" sz="2800" b="1" dirty="0" smtClean="0">
                <a:solidFill>
                  <a:srgbClr val="0070C0"/>
                </a:solidFill>
                <a:latin typeface="Times New Roman" pitchFamily="18" charset="0"/>
                <a:cs typeface="Times New Roman" pitchFamily="18" charset="0"/>
              </a:rPr>
              <a:t>1. Tính tất yếu của chủ nghĩa xã hội ở Việt Nam</a:t>
            </a:r>
          </a:p>
          <a:p>
            <a:pPr marL="457200" indent="-457200" algn="just">
              <a:buNone/>
            </a:pPr>
            <a:endParaRPr lang="en-US" sz="2800" dirty="0">
              <a:solidFill>
                <a:schemeClr val="tx1">
                  <a:lumMod val="85000"/>
                  <a:lumOff val="15000"/>
                </a:schemeClr>
              </a:solidFill>
              <a:latin typeface="Times New Roman" pitchFamily="18" charset="0"/>
              <a:cs typeface="Times New Roman" pitchFamily="18" charset="0"/>
            </a:endParaRPr>
          </a:p>
          <a:p>
            <a:pPr algn="just">
              <a:buNone/>
            </a:pPr>
            <a:endParaRPr lang="en-US" sz="2800" dirty="0" smtClean="0">
              <a:solidFill>
                <a:schemeClr val="tx1">
                  <a:lumMod val="85000"/>
                  <a:lumOff val="15000"/>
                </a:schemeClr>
              </a:solidFill>
              <a:latin typeface="Times New Roman" pitchFamily="18" charset="0"/>
              <a:cs typeface="Times New Roman" pitchFamily="18" charset="0"/>
            </a:endParaRPr>
          </a:p>
          <a:p>
            <a:pPr algn="just">
              <a:buNone/>
            </a:pPr>
            <a:endParaRPr lang="en-US" sz="2800" dirty="0">
              <a:solidFill>
                <a:schemeClr val="tx1">
                  <a:lumMod val="85000"/>
                  <a:lumOff val="15000"/>
                </a:schemeClr>
              </a:solidFill>
              <a:latin typeface="Times New Roman" pitchFamily="18" charset="0"/>
              <a:cs typeface="Times New Roman" pitchFamily="18" charset="0"/>
            </a:endParaRPr>
          </a:p>
          <a:p>
            <a:pPr algn="just">
              <a:buNone/>
            </a:pPr>
            <a:endParaRPr lang="en-US" sz="2800" dirty="0" smtClean="0">
              <a:solidFill>
                <a:schemeClr val="tx1">
                  <a:lumMod val="85000"/>
                  <a:lumOff val="15000"/>
                </a:schemeClr>
              </a:solidFill>
              <a:latin typeface="Times New Roman" pitchFamily="18" charset="0"/>
              <a:cs typeface="Times New Roman" pitchFamily="18" charset="0"/>
            </a:endParaRPr>
          </a:p>
        </p:txBody>
      </p:sp>
      <p:sp>
        <p:nvSpPr>
          <p:cNvPr id="2" name="Flowchart: Punched Tape 1"/>
          <p:cNvSpPr/>
          <p:nvPr/>
        </p:nvSpPr>
        <p:spPr>
          <a:xfrm>
            <a:off x="533400" y="2438400"/>
            <a:ext cx="7924800" cy="1981200"/>
          </a:xfrm>
          <a:prstGeom prst="flowChartPunchedTape">
            <a:avLst/>
          </a:prstGeom>
        </p:spPr>
        <p:style>
          <a:lnRef idx="1">
            <a:schemeClr val="accent5"/>
          </a:lnRef>
          <a:fillRef idx="2">
            <a:schemeClr val="accent5"/>
          </a:fillRef>
          <a:effectRef idx="1">
            <a:schemeClr val="accent5"/>
          </a:effectRef>
          <a:fontRef idx="minor">
            <a:schemeClr val="dk1"/>
          </a:fontRef>
        </p:style>
        <p:txBody>
          <a:bodyPr rtlCol="0" anchor="ctr"/>
          <a:lstStyle/>
          <a:p>
            <a:pPr marL="457200" indent="-457200" algn="just">
              <a:buNone/>
            </a:pPr>
            <a:r>
              <a:rPr lang="en-US" sz="2000" i="1" dirty="0">
                <a:solidFill>
                  <a:schemeClr val="tx1">
                    <a:lumMod val="85000"/>
                    <a:lumOff val="15000"/>
                  </a:schemeClr>
                </a:solidFill>
                <a:latin typeface="Times New Roman" pitchFamily="18" charset="0"/>
                <a:cs typeface="Times New Roman" pitchFamily="18" charset="0"/>
              </a:rPr>
              <a:t>- Hồ Chí Minh đã đưa ra quan điểm: Tiến lên chủ nghĩa xã hội là bước phát triển tất yếu ở Việt Nam sau khi nước nhà đã giành được dộc lập theo con đường cách mạng vô sản.</a:t>
            </a:r>
          </a:p>
        </p:txBody>
      </p:sp>
      <p:sp>
        <p:nvSpPr>
          <p:cNvPr id="5" name="Flowchart: Punched Tape 4"/>
          <p:cNvSpPr/>
          <p:nvPr/>
        </p:nvSpPr>
        <p:spPr>
          <a:xfrm>
            <a:off x="533400" y="4724400"/>
            <a:ext cx="7924800" cy="1981200"/>
          </a:xfrm>
          <a:prstGeom prst="flowChartPunchedTape">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buNone/>
            </a:pPr>
            <a:r>
              <a:rPr lang="en-US" sz="2000" i="1" dirty="0">
                <a:solidFill>
                  <a:schemeClr val="tx1">
                    <a:lumMod val="85000"/>
                    <a:lumOff val="15000"/>
                  </a:schemeClr>
                </a:solidFill>
                <a:latin typeface="Times New Roman" pitchFamily="18" charset="0"/>
                <a:cs typeface="Times New Roman" pitchFamily="18" charset="0"/>
              </a:rPr>
              <a:t>- Mục tiêu giải phóng dân tộc theo con đường cách mạng vô sản mà Hồ Chí Minh đã lựa chọn cho dân tộc Việt Nam là nước nhà được độc lập, nhân dân được hưởng cuộc sống ấm no, tự do, hạnh phúc.</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7" presetID="3" presetClass="exit" presetSubtype="10" fill="hold" grpId="1" nodeType="withEffect">
                                  <p:stCondLst>
                                    <p:cond delay="0"/>
                                  </p:stCondLst>
                                  <p:childTnLst>
                                    <p:animEffect transition="out" filter="blinds(horizontal)">
                                      <p:cBhvr>
                                        <p:cTn id="18" dur="500"/>
                                        <p:tgtEl>
                                          <p:spTgt spid="4"/>
                                        </p:tgtEl>
                                      </p:cBhvr>
                                    </p:animEffect>
                                    <p:set>
                                      <p:cBhvr>
                                        <p:cTn id="19" dur="1" fill="hold">
                                          <p:stCondLst>
                                            <p:cond delay="499"/>
                                          </p:stCondLst>
                                        </p:cTn>
                                        <p:tgtEl>
                                          <p:spTgt spid="4"/>
                                        </p:tgtEl>
                                        <p:attrNameLst>
                                          <p:attrName>style.visibility</p:attrName>
                                        </p:attrNameLst>
                                      </p:cBhvr>
                                      <p:to>
                                        <p:strVal val="hidden"/>
                                      </p:to>
                                    </p:set>
                                  </p:childTnLst>
                                </p:cTn>
                              </p:par>
                              <p:par>
                                <p:cTn id="20" presetID="3" presetClass="exit" presetSubtype="10" fill="hold" grpId="1" nodeType="withEffect">
                                  <p:stCondLst>
                                    <p:cond delay="0"/>
                                  </p:stCondLst>
                                  <p:childTnLst>
                                    <p:animEffect transition="out" filter="blinds(horizontal)">
                                      <p:cBhvr>
                                        <p:cTn id="21" dur="500"/>
                                        <p:tgtEl>
                                          <p:spTgt spid="3">
                                            <p:txEl>
                                              <p:pRg st="1" end="1"/>
                                            </p:txEl>
                                          </p:spTgt>
                                        </p:tgtEl>
                                      </p:cBhvr>
                                    </p:animEffect>
                                    <p:set>
                                      <p:cBhvr>
                                        <p:cTn id="22" dur="1" fill="hold">
                                          <p:stCondLst>
                                            <p:cond delay="499"/>
                                          </p:stCondLst>
                                        </p:cTn>
                                        <p:tgtEl>
                                          <p:spTgt spid="3">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4" grpId="1"/>
      <p:bldP spid="3" grpId="0" build="p"/>
      <p:bldP spid="3" grpId="1"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76200"/>
            <a:ext cx="8610600" cy="6629400"/>
          </a:xfrm>
        </p:spPr>
        <p:txBody>
          <a:bodyPr>
            <a:noAutofit/>
          </a:bodyPr>
          <a:lstStyle/>
          <a:p>
            <a:pPr>
              <a:buFont typeface="Wingdings" pitchFamily="2" charset="2"/>
              <a:buChar char="v"/>
            </a:pPr>
            <a:endParaRPr lang="en-US" dirty="0" smtClean="0">
              <a:solidFill>
                <a:schemeClr val="tx1">
                  <a:lumMod val="85000"/>
                  <a:lumOff val="15000"/>
                </a:schemeClr>
              </a:solidFill>
              <a:latin typeface="Times New Roman" pitchFamily="18" charset="0"/>
              <a:cs typeface="Times New Roman" pitchFamily="18" charset="0"/>
            </a:endParaRPr>
          </a:p>
          <a:p>
            <a:pPr>
              <a:buNone/>
            </a:pPr>
            <a:r>
              <a:rPr lang="en-US"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Hồ</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Chí</a:t>
            </a:r>
            <a:r>
              <a:rPr lang="en-US" sz="3200" dirty="0" smtClean="0">
                <a:solidFill>
                  <a:srgbClr val="FF0000"/>
                </a:solidFill>
                <a:latin typeface="Times New Roman" pitchFamily="18" charset="0"/>
                <a:cs typeface="Times New Roman" pitchFamily="18" charset="0"/>
              </a:rPr>
              <a:t> Minh </a:t>
            </a:r>
            <a:r>
              <a:rPr lang="en-US" sz="3200" dirty="0" err="1" smtClean="0">
                <a:solidFill>
                  <a:srgbClr val="FF0000"/>
                </a:solidFill>
                <a:latin typeface="Times New Roman" pitchFamily="18" charset="0"/>
                <a:cs typeface="Times New Roman" pitchFamily="18" charset="0"/>
              </a:rPr>
              <a:t>khẳng</a:t>
            </a:r>
            <a:r>
              <a:rPr lang="en-US" sz="3200" dirty="0" smtClean="0">
                <a:solidFill>
                  <a:srgbClr val="FF0000"/>
                </a:solidFill>
                <a:latin typeface="Times New Roman" pitchFamily="18" charset="0"/>
                <a:cs typeface="Times New Roman" pitchFamily="18" charset="0"/>
              </a:rPr>
              <a:t> </a:t>
            </a:r>
            <a:r>
              <a:rPr lang="en-US" sz="3200" dirty="0" err="1" smtClean="0">
                <a:solidFill>
                  <a:srgbClr val="FF0000"/>
                </a:solidFill>
                <a:latin typeface="Times New Roman" pitchFamily="18" charset="0"/>
                <a:cs typeface="Times New Roman" pitchFamily="18" charset="0"/>
              </a:rPr>
              <a:t>định</a:t>
            </a:r>
            <a:r>
              <a:rPr lang="en-US" sz="3200" dirty="0" smtClean="0">
                <a:solidFill>
                  <a:srgbClr val="FF0000"/>
                </a:solidFill>
                <a:latin typeface="Times New Roman" pitchFamily="18" charset="0"/>
                <a:cs typeface="Times New Roman" pitchFamily="18" charset="0"/>
              </a:rPr>
              <a:t>:</a:t>
            </a:r>
            <a:endParaRPr lang="en-US" sz="3200" dirty="0" smtClean="0">
              <a:solidFill>
                <a:schemeClr val="tx1">
                  <a:lumMod val="85000"/>
                  <a:lumOff val="15000"/>
                </a:schemeClr>
              </a:solidFill>
              <a:latin typeface="Times New Roman" pitchFamily="18" charset="0"/>
              <a:cs typeface="Times New Roman" pitchFamily="18" charset="0"/>
            </a:endParaRPr>
          </a:p>
          <a:p>
            <a:pPr>
              <a:buNone/>
            </a:pPr>
            <a:r>
              <a:rPr lang="en-US" dirty="0" smtClean="0">
                <a:solidFill>
                  <a:schemeClr val="tx1">
                    <a:lumMod val="85000"/>
                    <a:lumOff val="15000"/>
                  </a:schemeClr>
                </a:solidFill>
                <a:latin typeface="Times New Roman" pitchFamily="18" charset="0"/>
                <a:cs typeface="Times New Roman" pitchFamily="18" charset="0"/>
              </a:rPr>
              <a:t>	</a:t>
            </a:r>
          </a:p>
        </p:txBody>
      </p:sp>
      <p:sp>
        <p:nvSpPr>
          <p:cNvPr id="2" name="Oval Callout 1"/>
          <p:cNvSpPr/>
          <p:nvPr/>
        </p:nvSpPr>
        <p:spPr>
          <a:xfrm>
            <a:off x="76200" y="1219200"/>
            <a:ext cx="8686800" cy="4724400"/>
          </a:xfrm>
          <a:prstGeom prst="wedgeEllipseCallout">
            <a:avLst/>
          </a:prstGeom>
        </p:spPr>
        <p:style>
          <a:lnRef idx="1">
            <a:schemeClr val="accent5"/>
          </a:lnRef>
          <a:fillRef idx="2">
            <a:schemeClr val="accent5"/>
          </a:fillRef>
          <a:effectRef idx="1">
            <a:schemeClr val="accent5"/>
          </a:effectRef>
          <a:fontRef idx="minor">
            <a:schemeClr val="dk1"/>
          </a:fontRef>
        </p:style>
        <p:txBody>
          <a:bodyPr rtlCol="0" anchor="ctr"/>
          <a:lstStyle/>
          <a:p>
            <a:pPr>
              <a:lnSpc>
                <a:spcPct val="150000"/>
              </a:lnSpc>
              <a:buNone/>
            </a:pPr>
            <a:r>
              <a:rPr lang="en-US" sz="2000" i="1" dirty="0">
                <a:solidFill>
                  <a:schemeClr val="tx1">
                    <a:lumMod val="85000"/>
                    <a:lumOff val="15000"/>
                  </a:schemeClr>
                </a:solidFill>
                <a:latin typeface="Times New Roman" pitchFamily="18" charset="0"/>
                <a:cs typeface="Times New Roman" pitchFamily="18" charset="0"/>
              </a:rPr>
              <a:t> “Chỉ có chủ nghĩa cộng sản mới cứu nhân loại, đem lại cho mọi người không phân biệt chủng tộc và nguồn gốc sự tự do, bình đẳng, bác ái, đoàn kết, ấm no trên quả đất, việc làm cho mọi người và vì mọi người, niềm vui, hòa bình, hạnh phúc, nói tóm lại là nền cộng hòa thế giới chân chính, xóa bỏ những biên giới tư bản chủ nghĩa cho đến nay chỉ là những vách tường dài ngăn cản những người lao động trên thế giới hiểu nhau và yêu thương nhau”.</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80">
                                          <p:stCondLst>
                                            <p:cond delay="0"/>
                                          </p:stCondLst>
                                        </p:cTn>
                                        <p:tgtEl>
                                          <p:spTgt spid="3">
                                            <p:txEl>
                                              <p:pRg st="1" end="1"/>
                                            </p:txEl>
                                          </p:spTgt>
                                        </p:tgtEl>
                                      </p:cBhvr>
                                    </p:animEffect>
                                    <p:anim calcmode="lin" valueType="num">
                                      <p:cBhvr>
                                        <p:cTn id="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xEl>
                                              <p:pRg st="1" end="1"/>
                                            </p:txEl>
                                          </p:spTgt>
                                        </p:tgtEl>
                                      </p:cBhvr>
                                      <p:to x="100000" y="60000"/>
                                    </p:animScale>
                                    <p:animScale>
                                      <p:cBhvr>
                                        <p:cTn id="14" dur="166" decel="50000">
                                          <p:stCondLst>
                                            <p:cond delay="676"/>
                                          </p:stCondLst>
                                        </p:cTn>
                                        <p:tgtEl>
                                          <p:spTgt spid="3">
                                            <p:txEl>
                                              <p:pRg st="1" end="1"/>
                                            </p:txEl>
                                          </p:spTgt>
                                        </p:tgtEl>
                                      </p:cBhvr>
                                      <p:to x="100000" y="100000"/>
                                    </p:animScale>
                                    <p:animScale>
                                      <p:cBhvr>
                                        <p:cTn id="15" dur="26">
                                          <p:stCondLst>
                                            <p:cond delay="1312"/>
                                          </p:stCondLst>
                                        </p:cTn>
                                        <p:tgtEl>
                                          <p:spTgt spid="3">
                                            <p:txEl>
                                              <p:pRg st="1" end="1"/>
                                            </p:txEl>
                                          </p:spTgt>
                                        </p:tgtEl>
                                      </p:cBhvr>
                                      <p:to x="100000" y="80000"/>
                                    </p:animScale>
                                    <p:animScale>
                                      <p:cBhvr>
                                        <p:cTn id="16" dur="166" decel="50000">
                                          <p:stCondLst>
                                            <p:cond delay="1338"/>
                                          </p:stCondLst>
                                        </p:cTn>
                                        <p:tgtEl>
                                          <p:spTgt spid="3">
                                            <p:txEl>
                                              <p:pRg st="1" end="1"/>
                                            </p:txEl>
                                          </p:spTgt>
                                        </p:tgtEl>
                                      </p:cBhvr>
                                      <p:to x="100000" y="100000"/>
                                    </p:animScale>
                                    <p:animScale>
                                      <p:cBhvr>
                                        <p:cTn id="17" dur="26">
                                          <p:stCondLst>
                                            <p:cond delay="1642"/>
                                          </p:stCondLst>
                                        </p:cTn>
                                        <p:tgtEl>
                                          <p:spTgt spid="3">
                                            <p:txEl>
                                              <p:pRg st="1" end="1"/>
                                            </p:txEl>
                                          </p:spTgt>
                                        </p:tgtEl>
                                      </p:cBhvr>
                                      <p:to x="100000" y="90000"/>
                                    </p:animScale>
                                    <p:animScale>
                                      <p:cBhvr>
                                        <p:cTn id="18" dur="166" decel="50000">
                                          <p:stCondLst>
                                            <p:cond delay="1668"/>
                                          </p:stCondLst>
                                        </p:cTn>
                                        <p:tgtEl>
                                          <p:spTgt spid="3">
                                            <p:txEl>
                                              <p:pRg st="1" end="1"/>
                                            </p:txEl>
                                          </p:spTgt>
                                        </p:tgtEl>
                                      </p:cBhvr>
                                      <p:to x="100000" y="100000"/>
                                    </p:animScale>
                                    <p:animScale>
                                      <p:cBhvr>
                                        <p:cTn id="19" dur="26">
                                          <p:stCondLst>
                                            <p:cond delay="1808"/>
                                          </p:stCondLst>
                                        </p:cTn>
                                        <p:tgtEl>
                                          <p:spTgt spid="3">
                                            <p:txEl>
                                              <p:pRg st="1" end="1"/>
                                            </p:txEl>
                                          </p:spTgt>
                                        </p:tgtEl>
                                      </p:cBhvr>
                                      <p:to x="100000" y="95000"/>
                                    </p:animScale>
                                    <p:animScale>
                                      <p:cBhvr>
                                        <p:cTn id="20" dur="166" decel="50000">
                                          <p:stCondLst>
                                            <p:cond delay="1834"/>
                                          </p:stCondLst>
                                        </p:cTn>
                                        <p:tgtEl>
                                          <p:spTgt spid="3">
                                            <p:txEl>
                                              <p:pRg st="1" end="1"/>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wipe(down)">
                                      <p:cBhvr>
                                        <p:cTn id="25" dur="580">
                                          <p:stCondLst>
                                            <p:cond delay="0"/>
                                          </p:stCondLst>
                                        </p:cTn>
                                        <p:tgtEl>
                                          <p:spTgt spid="3">
                                            <p:txEl>
                                              <p:pRg st="2" end="2"/>
                                            </p:txEl>
                                          </p:spTgt>
                                        </p:tgtEl>
                                      </p:cBhvr>
                                    </p:animEffect>
                                    <p:anim calcmode="lin" valueType="num">
                                      <p:cBhvr>
                                        <p:cTn id="26" dur="1822" tmFilter="0,0; 0.14,0.36; 0.43,0.73; 0.71,0.91; 1.0,1.0">
                                          <p:stCondLst>
                                            <p:cond delay="0"/>
                                          </p:stCondLst>
                                        </p:cTn>
                                        <p:tgtEl>
                                          <p:spTgt spid="3">
                                            <p:txEl>
                                              <p:pRg st="2" end="2"/>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3">
                                            <p:txEl>
                                              <p:pRg st="2" end="2"/>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3">
                                            <p:txEl>
                                              <p:pRg st="2" end="2"/>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3">
                                            <p:txEl>
                                              <p:pRg st="2" end="2"/>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3">
                                            <p:txEl>
                                              <p:pRg st="2" end="2"/>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3">
                                            <p:txEl>
                                              <p:pRg st="2" end="2"/>
                                            </p:txEl>
                                          </p:spTgt>
                                        </p:tgtEl>
                                      </p:cBhvr>
                                      <p:to x="100000" y="60000"/>
                                    </p:animScale>
                                    <p:animScale>
                                      <p:cBhvr>
                                        <p:cTn id="32" dur="166" decel="50000">
                                          <p:stCondLst>
                                            <p:cond delay="676"/>
                                          </p:stCondLst>
                                        </p:cTn>
                                        <p:tgtEl>
                                          <p:spTgt spid="3">
                                            <p:txEl>
                                              <p:pRg st="2" end="2"/>
                                            </p:txEl>
                                          </p:spTgt>
                                        </p:tgtEl>
                                      </p:cBhvr>
                                      <p:to x="100000" y="100000"/>
                                    </p:animScale>
                                    <p:animScale>
                                      <p:cBhvr>
                                        <p:cTn id="33" dur="26">
                                          <p:stCondLst>
                                            <p:cond delay="1312"/>
                                          </p:stCondLst>
                                        </p:cTn>
                                        <p:tgtEl>
                                          <p:spTgt spid="3">
                                            <p:txEl>
                                              <p:pRg st="2" end="2"/>
                                            </p:txEl>
                                          </p:spTgt>
                                        </p:tgtEl>
                                      </p:cBhvr>
                                      <p:to x="100000" y="80000"/>
                                    </p:animScale>
                                    <p:animScale>
                                      <p:cBhvr>
                                        <p:cTn id="34" dur="166" decel="50000">
                                          <p:stCondLst>
                                            <p:cond delay="1338"/>
                                          </p:stCondLst>
                                        </p:cTn>
                                        <p:tgtEl>
                                          <p:spTgt spid="3">
                                            <p:txEl>
                                              <p:pRg st="2" end="2"/>
                                            </p:txEl>
                                          </p:spTgt>
                                        </p:tgtEl>
                                      </p:cBhvr>
                                      <p:to x="100000" y="100000"/>
                                    </p:animScale>
                                    <p:animScale>
                                      <p:cBhvr>
                                        <p:cTn id="35" dur="26">
                                          <p:stCondLst>
                                            <p:cond delay="1642"/>
                                          </p:stCondLst>
                                        </p:cTn>
                                        <p:tgtEl>
                                          <p:spTgt spid="3">
                                            <p:txEl>
                                              <p:pRg st="2" end="2"/>
                                            </p:txEl>
                                          </p:spTgt>
                                        </p:tgtEl>
                                      </p:cBhvr>
                                      <p:to x="100000" y="90000"/>
                                    </p:animScale>
                                    <p:animScale>
                                      <p:cBhvr>
                                        <p:cTn id="36" dur="166" decel="50000">
                                          <p:stCondLst>
                                            <p:cond delay="1668"/>
                                          </p:stCondLst>
                                        </p:cTn>
                                        <p:tgtEl>
                                          <p:spTgt spid="3">
                                            <p:txEl>
                                              <p:pRg st="2" end="2"/>
                                            </p:txEl>
                                          </p:spTgt>
                                        </p:tgtEl>
                                      </p:cBhvr>
                                      <p:to x="100000" y="100000"/>
                                    </p:animScale>
                                    <p:animScale>
                                      <p:cBhvr>
                                        <p:cTn id="37" dur="26">
                                          <p:stCondLst>
                                            <p:cond delay="1808"/>
                                          </p:stCondLst>
                                        </p:cTn>
                                        <p:tgtEl>
                                          <p:spTgt spid="3">
                                            <p:txEl>
                                              <p:pRg st="2" end="2"/>
                                            </p:txEl>
                                          </p:spTgt>
                                        </p:tgtEl>
                                      </p:cBhvr>
                                      <p:to x="100000" y="95000"/>
                                    </p:animScale>
                                    <p:animScale>
                                      <p:cBhvr>
                                        <p:cTn id="38" dur="166" decel="50000">
                                          <p:stCondLst>
                                            <p:cond delay="1834"/>
                                          </p:stCondLst>
                                        </p:cTn>
                                        <p:tgtEl>
                                          <p:spTgt spid="3">
                                            <p:txEl>
                                              <p:pRg st="2" end="2"/>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28600"/>
            <a:ext cx="8686800" cy="914400"/>
          </a:xfrm>
        </p:spPr>
        <p:txBody>
          <a:bodyPr>
            <a:normAutofit/>
          </a:bodyPr>
          <a:lstStyle/>
          <a:p>
            <a:pPr indent="457200" fontAlgn="base">
              <a:spcAft>
                <a:spcPct val="0"/>
              </a:spcAft>
            </a:pPr>
            <a:r>
              <a:rPr lang="en-US" sz="2600" b="1" cap="none" dirty="0" smtClean="0">
                <a:solidFill>
                  <a:schemeClr val="accent2">
                    <a:lumMod val="50000"/>
                  </a:schemeClr>
                </a:solidFill>
                <a:latin typeface="Times New Roman" pitchFamily="18" charset="0"/>
                <a:cs typeface="Times New Roman" pitchFamily="18" charset="0"/>
              </a:rPr>
              <a:t>2. </a:t>
            </a:r>
            <a:r>
              <a:rPr lang="en-US" sz="2600" b="1" cap="none" dirty="0" err="1" smtClean="0">
                <a:solidFill>
                  <a:schemeClr val="accent2">
                    <a:lumMod val="50000"/>
                  </a:schemeClr>
                </a:solidFill>
                <a:latin typeface="Times New Roman" pitchFamily="18" charset="0"/>
                <a:cs typeface="Times New Roman" pitchFamily="18" charset="0"/>
              </a:rPr>
              <a:t>Quan</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điểm</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của</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Hồ</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Chí</a:t>
            </a:r>
            <a:r>
              <a:rPr lang="en-US" sz="2600" b="1" cap="none" dirty="0" smtClean="0">
                <a:solidFill>
                  <a:schemeClr val="accent2">
                    <a:lumMod val="50000"/>
                  </a:schemeClr>
                </a:solidFill>
                <a:latin typeface="Times New Roman" pitchFamily="18" charset="0"/>
                <a:cs typeface="Times New Roman" pitchFamily="18" charset="0"/>
              </a:rPr>
              <a:t> Minh </a:t>
            </a:r>
            <a:r>
              <a:rPr lang="en-US" sz="2600" b="1" cap="none" dirty="0" err="1" smtClean="0">
                <a:solidFill>
                  <a:schemeClr val="accent2">
                    <a:lumMod val="50000"/>
                  </a:schemeClr>
                </a:solidFill>
                <a:latin typeface="Times New Roman" pitchFamily="18" charset="0"/>
                <a:cs typeface="Times New Roman" pitchFamily="18" charset="0"/>
              </a:rPr>
              <a:t>về</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đặc</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trưng</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bản</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chất</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của</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chủ</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nghĩa</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xã</a:t>
            </a:r>
            <a:r>
              <a:rPr lang="en-US" sz="2600" b="1" cap="none" dirty="0" smtClean="0">
                <a:solidFill>
                  <a:schemeClr val="accent2">
                    <a:lumMod val="50000"/>
                  </a:schemeClr>
                </a:solidFill>
                <a:latin typeface="Times New Roman" pitchFamily="18" charset="0"/>
                <a:cs typeface="Times New Roman" pitchFamily="18" charset="0"/>
              </a:rPr>
              <a:t> </a:t>
            </a:r>
            <a:r>
              <a:rPr lang="en-US" sz="2600" b="1" cap="none" dirty="0" err="1" smtClean="0">
                <a:solidFill>
                  <a:schemeClr val="accent2">
                    <a:lumMod val="50000"/>
                  </a:schemeClr>
                </a:solidFill>
                <a:latin typeface="Times New Roman" pitchFamily="18" charset="0"/>
                <a:cs typeface="Times New Roman" pitchFamily="18" charset="0"/>
              </a:rPr>
              <a:t>hội</a:t>
            </a:r>
            <a:r>
              <a:rPr lang="en-US" sz="2600" b="1" cap="none" dirty="0" smtClean="0">
                <a:solidFill>
                  <a:schemeClr val="accent2">
                    <a:lumMod val="50000"/>
                  </a:schemeClr>
                </a:solidFill>
                <a:latin typeface="Times New Roman" pitchFamily="18" charset="0"/>
                <a:cs typeface="Times New Roman" pitchFamily="18" charset="0"/>
              </a:rPr>
              <a:t> ở </a:t>
            </a:r>
            <a:r>
              <a:rPr lang="en-US" sz="2600" b="1" cap="none" dirty="0" err="1" smtClean="0">
                <a:solidFill>
                  <a:schemeClr val="accent2">
                    <a:lumMod val="50000"/>
                  </a:schemeClr>
                </a:solidFill>
                <a:latin typeface="Times New Roman" pitchFamily="18" charset="0"/>
                <a:cs typeface="Times New Roman" pitchFamily="18" charset="0"/>
              </a:rPr>
              <a:t>Việt</a:t>
            </a:r>
            <a:r>
              <a:rPr lang="en-US" sz="2600" b="1" cap="none" dirty="0" smtClean="0">
                <a:solidFill>
                  <a:schemeClr val="accent2">
                    <a:lumMod val="50000"/>
                  </a:schemeClr>
                </a:solidFill>
                <a:latin typeface="Times New Roman" pitchFamily="18" charset="0"/>
                <a:cs typeface="Times New Roman" pitchFamily="18" charset="0"/>
              </a:rPr>
              <a:t> Nam</a:t>
            </a:r>
          </a:p>
        </p:txBody>
      </p:sp>
      <p:sp>
        <p:nvSpPr>
          <p:cNvPr id="3" name="Content Placeholder 2"/>
          <p:cNvSpPr>
            <a:spLocks noGrp="1"/>
          </p:cNvSpPr>
          <p:nvPr>
            <p:ph sz="quarter" idx="1"/>
          </p:nvPr>
        </p:nvSpPr>
        <p:spPr>
          <a:xfrm>
            <a:off x="0" y="1143000"/>
            <a:ext cx="8763000" cy="5486400"/>
          </a:xfrm>
        </p:spPr>
        <p:txBody>
          <a:bodyPr>
            <a:noAutofit/>
          </a:bodyPr>
          <a:lstStyle/>
          <a:p>
            <a:pPr marL="457200" indent="-457200">
              <a:buNone/>
            </a:pPr>
            <a:r>
              <a:rPr lang="en-US" b="1" i="1" dirty="0" smtClean="0">
                <a:solidFill>
                  <a:srgbClr val="0070C0"/>
                </a:solidFill>
                <a:latin typeface="Times New Roman" pitchFamily="18" charset="0"/>
                <a:cs typeface="Times New Roman" pitchFamily="18" charset="0"/>
              </a:rPr>
              <a:t>       </a:t>
            </a:r>
          </a:p>
          <a:p>
            <a:pPr marL="457200" indent="-457200">
              <a:buNone/>
            </a:pPr>
            <a:r>
              <a:rPr lang="en-US" b="1" i="1" dirty="0" smtClean="0">
                <a:solidFill>
                  <a:srgbClr val="0070C0"/>
                </a:solidFill>
                <a:latin typeface="Times New Roman" pitchFamily="18" charset="0"/>
                <a:cs typeface="Times New Roman" pitchFamily="18" charset="0"/>
              </a:rPr>
              <a:t>        a) </a:t>
            </a:r>
            <a:r>
              <a:rPr lang="en-US" b="1" i="1" dirty="0" err="1" smtClean="0">
                <a:solidFill>
                  <a:srgbClr val="0070C0"/>
                </a:solidFill>
                <a:latin typeface="Times New Roman" pitchFamily="18" charset="0"/>
                <a:cs typeface="Times New Roman" pitchFamily="18" charset="0"/>
              </a:rPr>
              <a:t>Cách</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tiếp</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cận</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của</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Hồ</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Chí</a:t>
            </a:r>
            <a:r>
              <a:rPr lang="en-US" b="1" i="1" dirty="0" smtClean="0">
                <a:solidFill>
                  <a:srgbClr val="0070C0"/>
                </a:solidFill>
                <a:latin typeface="Times New Roman" pitchFamily="18" charset="0"/>
                <a:cs typeface="Times New Roman" pitchFamily="18" charset="0"/>
              </a:rPr>
              <a:t> Minh </a:t>
            </a:r>
            <a:r>
              <a:rPr lang="en-US" b="1" i="1" dirty="0" err="1" smtClean="0">
                <a:solidFill>
                  <a:srgbClr val="0070C0"/>
                </a:solidFill>
                <a:latin typeface="Times New Roman" pitchFamily="18" charset="0"/>
                <a:cs typeface="Times New Roman" pitchFamily="18" charset="0"/>
              </a:rPr>
              <a:t>về</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chủ</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nghĩa</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xã</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hội</a:t>
            </a:r>
            <a:endParaRPr lang="en-US" b="1" i="1"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 Hồ Chí Minh tiếp thu lý luận về chủ nghĩa xã hội khoa học của lý luận Mác – Lênin trước hết là từ yêu cầu tất yếu của công cuộc giải phóng dân tộc Việt Nam. </a:t>
            </a:r>
          </a:p>
          <a:p>
            <a:pPr algn="just">
              <a:buNone/>
            </a:pPr>
            <a:endParaRPr lang="en-US"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 Hồ Chí Minh tiếp cận chủ nghĩa xã hội ở một phương diện nữa là đạo đức, hướng tới giá trị nhân đạo, nhân văn mácxít.</a:t>
            </a:r>
          </a:p>
          <a:p>
            <a:pPr algn="just">
              <a:buNone/>
            </a:pPr>
            <a:endParaRPr lang="en-US"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 Bao trùm l</a:t>
            </a:r>
            <a:r>
              <a:rPr lang="vi-VN" dirty="0" smtClean="0">
                <a:solidFill>
                  <a:schemeClr val="tx1">
                    <a:lumMod val="85000"/>
                    <a:lumOff val="15000"/>
                  </a:schemeClr>
                </a:solidFill>
                <a:latin typeface="Times New Roman" pitchFamily="18" charset="0"/>
                <a:cs typeface="Times New Roman" pitchFamily="18" charset="0"/>
              </a:rPr>
              <a:t>ê</a:t>
            </a:r>
            <a:r>
              <a:rPr lang="en-US" dirty="0" smtClean="0">
                <a:solidFill>
                  <a:schemeClr val="tx1">
                    <a:lumMod val="85000"/>
                    <a:lumOff val="15000"/>
                  </a:schemeClr>
                </a:solidFill>
                <a:latin typeface="Times New Roman" pitchFamily="18" charset="0"/>
                <a:cs typeface="Times New Roman" pitchFamily="18" charset="0"/>
              </a:rPr>
              <a:t>n </a:t>
            </a:r>
            <a:r>
              <a:rPr lang="en-US" dirty="0" err="1" smtClean="0">
                <a:solidFill>
                  <a:schemeClr val="tx1">
                    <a:lumMod val="85000"/>
                    <a:lumOff val="15000"/>
                  </a:schemeClr>
                </a:solidFill>
                <a:latin typeface="Times New Roman" pitchFamily="18" charset="0"/>
                <a:cs typeface="Times New Roman" pitchFamily="18" charset="0"/>
              </a:rPr>
              <a:t>tất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cả</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là</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Hồ</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Chí</a:t>
            </a:r>
            <a:r>
              <a:rPr lang="en-US" dirty="0" smtClean="0">
                <a:solidFill>
                  <a:schemeClr val="tx1">
                    <a:lumMod val="85000"/>
                    <a:lumOff val="15000"/>
                  </a:schemeClr>
                </a:solidFill>
                <a:latin typeface="Times New Roman" pitchFamily="18" charset="0"/>
                <a:cs typeface="Times New Roman" pitchFamily="18" charset="0"/>
              </a:rPr>
              <a:t> Minh </a:t>
            </a:r>
            <a:r>
              <a:rPr lang="en-US" dirty="0" err="1" smtClean="0">
                <a:solidFill>
                  <a:schemeClr val="tx1">
                    <a:lumMod val="85000"/>
                    <a:lumOff val="15000"/>
                  </a:schemeClr>
                </a:solidFill>
                <a:latin typeface="Times New Roman" pitchFamily="18" charset="0"/>
                <a:cs typeface="Times New Roman" pitchFamily="18" charset="0"/>
              </a:rPr>
              <a:t>tiếp</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cận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chủ</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nghĩa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xã</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hội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từ</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văn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hóa</a:t>
            </a:r>
            <a:r>
              <a:rPr lang="en-US" dirty="0" smtClean="0">
                <a:solidFill>
                  <a:schemeClr val="tx1">
                    <a:lumMod val="85000"/>
                    <a:lumOff val="15000"/>
                  </a:schemeClr>
                </a:solidFill>
                <a:latin typeface="Times New Roman" pitchFamily="18" charset="0"/>
                <a:cs typeface="Times New Roman" pitchFamily="18" charset="0"/>
              </a:rPr>
              <a:t>.</a:t>
            </a:r>
            <a:endParaRPr lang="en-US" dirty="0">
              <a:solidFill>
                <a:schemeClr val="tx1">
                  <a:lumMod val="85000"/>
                  <a:lumOff val="15000"/>
                </a:schemeClr>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Scale>
                                      <p:cBhvr>
                                        <p:cTn id="14"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 dur="1000" decel="50000" fill="hold">
                                          <p:stCondLst>
                                            <p:cond delay="0"/>
                                          </p:stCondLst>
                                        </p:cTn>
                                        <p:tgtEl>
                                          <p:spTgt spid="3">
                                            <p:txEl>
                                              <p:pRg st="0" end="0"/>
                                            </p:txEl>
                                          </p:spTgt>
                                        </p:tgtEl>
                                        <p:attrNameLst>
                                          <p:attrName>ppt_x</p:attrName>
                                          <p:attrName>ppt_y</p:attrName>
                                        </p:attrNameLst>
                                      </p:cBhvr>
                                    </p:animMotion>
                                    <p:animEffect transition="in" filter="fade">
                                      <p:cBhvr>
                                        <p:cTn id="16" dur="1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Scale>
                                      <p:cBhvr>
                                        <p:cTn id="21" dur="1000" decel="50000" fill="hold">
                                          <p:stCondLst>
                                            <p:cond delay="0"/>
                                          </p:stCondLst>
                                        </p:cTn>
                                        <p:tgtEl>
                                          <p:spTgt spid="3">
                                            <p:txEl>
                                              <p:pRg st="1" end="1"/>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1000" decel="50000" fill="hold">
                                          <p:stCondLst>
                                            <p:cond delay="0"/>
                                          </p:stCondLst>
                                        </p:cTn>
                                        <p:tgtEl>
                                          <p:spTgt spid="3">
                                            <p:txEl>
                                              <p:pRg st="1" end="1"/>
                                            </p:txEl>
                                          </p:spTgt>
                                        </p:tgtEl>
                                        <p:attrNameLst>
                                          <p:attrName>ppt_x</p:attrName>
                                          <p:attrName>ppt_y</p:attrName>
                                        </p:attrNameLst>
                                      </p:cBhvr>
                                    </p:animMotion>
                                    <p:animEffect transition="in" filter="fade">
                                      <p:cBhvr>
                                        <p:cTn id="23" dur="10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2"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Scale>
                                      <p:cBhvr>
                                        <p:cTn id="28" dur="1000" decel="50000" fill="hold">
                                          <p:stCondLst>
                                            <p:cond delay="0"/>
                                          </p:stCondLst>
                                        </p:cTn>
                                        <p:tgtEl>
                                          <p:spTgt spid="3">
                                            <p:txEl>
                                              <p:pRg st="2" end="2"/>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9" dur="1000" decel="50000" fill="hold">
                                          <p:stCondLst>
                                            <p:cond delay="0"/>
                                          </p:stCondLst>
                                        </p:cTn>
                                        <p:tgtEl>
                                          <p:spTgt spid="3">
                                            <p:txEl>
                                              <p:pRg st="2" end="2"/>
                                            </p:txEl>
                                          </p:spTgt>
                                        </p:tgtEl>
                                        <p:attrNameLst>
                                          <p:attrName>ppt_x</p:attrName>
                                          <p:attrName>ppt_y</p:attrName>
                                        </p:attrNameLst>
                                      </p:cBhvr>
                                    </p:animMotion>
                                    <p:animEffect transition="in" filter="fade">
                                      <p:cBhvr>
                                        <p:cTn id="30" dur="1000"/>
                                        <p:tgtEl>
                                          <p:spTgt spid="3">
                                            <p:txEl>
                                              <p:pRg st="2" end="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2"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Scale>
                                      <p:cBhvr>
                                        <p:cTn id="35" dur="1000" decel="50000" fill="hold">
                                          <p:stCondLst>
                                            <p:cond delay="0"/>
                                          </p:stCondLst>
                                        </p:cTn>
                                        <p:tgtEl>
                                          <p:spTgt spid="3">
                                            <p:txEl>
                                              <p:pRg st="4" end="4"/>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3">
                                            <p:txEl>
                                              <p:pRg st="4" end="4"/>
                                            </p:txEl>
                                          </p:spTgt>
                                        </p:tgtEl>
                                        <p:attrNameLst>
                                          <p:attrName>ppt_x</p:attrName>
                                          <p:attrName>ppt_y</p:attrName>
                                        </p:attrNameLst>
                                      </p:cBhvr>
                                    </p:animMotion>
                                    <p:animEffect transition="in" filter="fade">
                                      <p:cBhvr>
                                        <p:cTn id="37" dur="1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2" presetClass="entr" presetSubtype="0"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Scale>
                                      <p:cBhvr>
                                        <p:cTn id="42" dur="1000" decel="50000" fill="hold">
                                          <p:stCondLst>
                                            <p:cond delay="0"/>
                                          </p:stCondLst>
                                        </p:cTn>
                                        <p:tgtEl>
                                          <p:spTgt spid="3">
                                            <p:txEl>
                                              <p:pRg st="6" end="6"/>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3" dur="1000" decel="50000" fill="hold">
                                          <p:stCondLst>
                                            <p:cond delay="0"/>
                                          </p:stCondLst>
                                        </p:cTn>
                                        <p:tgtEl>
                                          <p:spTgt spid="3">
                                            <p:txEl>
                                              <p:pRg st="6" end="6"/>
                                            </p:txEl>
                                          </p:spTgt>
                                        </p:tgtEl>
                                        <p:attrNameLst>
                                          <p:attrName>ppt_x</p:attrName>
                                          <p:attrName>ppt_y</p:attrName>
                                        </p:attrNameLst>
                                      </p:cBhvr>
                                    </p:animMotion>
                                    <p:animEffect transition="in" filter="fade">
                                      <p:cBhvr>
                                        <p:cTn id="44" dur="1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381000"/>
            <a:ext cx="8686800" cy="6245352"/>
          </a:xfrm>
        </p:spPr>
        <p:txBody>
          <a:bodyPr/>
          <a:lstStyle/>
          <a:p>
            <a:pPr algn="just">
              <a:buNone/>
            </a:pPr>
            <a:r>
              <a:rPr lang="en-US" b="1" i="1" dirty="0" smtClean="0">
                <a:solidFill>
                  <a:schemeClr val="tx1">
                    <a:lumMod val="85000"/>
                    <a:lumOff val="15000"/>
                  </a:schemeClr>
                </a:solidFill>
                <a:latin typeface="Times New Roman" pitchFamily="18" charset="0"/>
                <a:cs typeface="Times New Roman" pitchFamily="18" charset="0"/>
              </a:rPr>
              <a:t>	     </a:t>
            </a:r>
            <a:r>
              <a:rPr lang="en-US" b="1" i="1" dirty="0" smtClean="0">
                <a:solidFill>
                  <a:srgbClr val="0070C0"/>
                </a:solidFill>
                <a:latin typeface="Times New Roman" pitchFamily="18" charset="0"/>
                <a:cs typeface="Times New Roman" pitchFamily="18" charset="0"/>
              </a:rPr>
              <a:t>b) </a:t>
            </a:r>
            <a:r>
              <a:rPr lang="en-US" b="1" i="1" dirty="0" err="1" smtClean="0">
                <a:solidFill>
                  <a:srgbClr val="0070C0"/>
                </a:solidFill>
                <a:latin typeface="Times New Roman" pitchFamily="18" charset="0"/>
                <a:cs typeface="Times New Roman" pitchFamily="18" charset="0"/>
              </a:rPr>
              <a:t>Đặc</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trưng</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bản</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chất</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tổng</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quát</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của</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chủ</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nghĩa</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xã</a:t>
            </a:r>
            <a:r>
              <a:rPr lang="en-US" b="1" i="1" dirty="0" smtClean="0">
                <a:solidFill>
                  <a:srgbClr val="0070C0"/>
                </a:solidFill>
                <a:latin typeface="Times New Roman" pitchFamily="18" charset="0"/>
                <a:cs typeface="Times New Roman" pitchFamily="18" charset="0"/>
              </a:rPr>
              <a:t> </a:t>
            </a:r>
            <a:r>
              <a:rPr lang="en-US" b="1" i="1" dirty="0" err="1" smtClean="0">
                <a:solidFill>
                  <a:srgbClr val="0070C0"/>
                </a:solidFill>
                <a:latin typeface="Times New Roman" pitchFamily="18" charset="0"/>
                <a:cs typeface="Times New Roman" pitchFamily="18" charset="0"/>
              </a:rPr>
              <a:t>hội</a:t>
            </a:r>
            <a:r>
              <a:rPr lang="en-US" b="1" i="1" dirty="0" smtClean="0">
                <a:solidFill>
                  <a:srgbClr val="0070C0"/>
                </a:solidFill>
                <a:latin typeface="Times New Roman" pitchFamily="18" charset="0"/>
                <a:cs typeface="Times New Roman" pitchFamily="18" charset="0"/>
              </a:rPr>
              <a:t> ở </a:t>
            </a:r>
            <a:r>
              <a:rPr lang="en-US" b="1" i="1" dirty="0" err="1" smtClean="0">
                <a:solidFill>
                  <a:srgbClr val="0070C0"/>
                </a:solidFill>
                <a:latin typeface="Times New Roman" pitchFamily="18" charset="0"/>
                <a:cs typeface="Times New Roman" pitchFamily="18" charset="0"/>
              </a:rPr>
              <a:t>Việt</a:t>
            </a:r>
            <a:r>
              <a:rPr lang="en-US" b="1" i="1" dirty="0" smtClean="0">
                <a:solidFill>
                  <a:srgbClr val="0070C0"/>
                </a:solidFill>
                <a:latin typeface="Times New Roman" pitchFamily="18" charset="0"/>
                <a:cs typeface="Times New Roman" pitchFamily="18" charset="0"/>
              </a:rPr>
              <a:t> Nam  </a:t>
            </a:r>
          </a:p>
          <a:p>
            <a:pPr algn="just">
              <a:buNone/>
            </a:pPr>
            <a:endParaRPr lang="en-US"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Quan</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điểm</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của</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Hồ</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Chí</a:t>
            </a:r>
            <a:r>
              <a:rPr lang="en-US" dirty="0" smtClean="0">
                <a:solidFill>
                  <a:srgbClr val="FF0000"/>
                </a:solidFill>
                <a:latin typeface="Times New Roman" pitchFamily="18" charset="0"/>
                <a:cs typeface="Times New Roman" pitchFamily="18" charset="0"/>
              </a:rPr>
              <a:t> Minh </a:t>
            </a:r>
            <a:r>
              <a:rPr lang="en-US" dirty="0" err="1" smtClean="0">
                <a:solidFill>
                  <a:srgbClr val="FF0000"/>
                </a:solidFill>
                <a:latin typeface="Times New Roman" pitchFamily="18" charset="0"/>
                <a:cs typeface="Times New Roman" pitchFamily="18" charset="0"/>
              </a:rPr>
              <a:t>về</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chủ</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nghĩa</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xã</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hội</a:t>
            </a:r>
            <a:r>
              <a:rPr lang="en-US" dirty="0" smtClean="0">
                <a:solidFill>
                  <a:srgbClr val="FF0000"/>
                </a:solidFill>
                <a:latin typeface="Times New Roman" pitchFamily="18" charset="0"/>
                <a:cs typeface="Times New Roman" pitchFamily="18" charset="0"/>
              </a:rPr>
              <a:t> ở </a:t>
            </a:r>
            <a:r>
              <a:rPr lang="en-US" dirty="0" err="1" smtClean="0">
                <a:solidFill>
                  <a:srgbClr val="FF0000"/>
                </a:solidFill>
                <a:latin typeface="Times New Roman" pitchFamily="18" charset="0"/>
                <a:cs typeface="Times New Roman" pitchFamily="18" charset="0"/>
              </a:rPr>
              <a:t>Việt</a:t>
            </a:r>
            <a:r>
              <a:rPr lang="en-US" dirty="0" smtClean="0">
                <a:solidFill>
                  <a:srgbClr val="FF0000"/>
                </a:solidFill>
                <a:latin typeface="Times New Roman" pitchFamily="18" charset="0"/>
                <a:cs typeface="Times New Roman" pitchFamily="18" charset="0"/>
              </a:rPr>
              <a:t> Nam:</a:t>
            </a:r>
          </a:p>
          <a:p>
            <a:pPr algn="just">
              <a:buNone/>
            </a:pPr>
            <a:endParaRPr lang="en-US"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 </a:t>
            </a:r>
            <a:r>
              <a:rPr lang="en-US" dirty="0" err="1" smtClean="0">
                <a:solidFill>
                  <a:schemeClr val="tx1">
                    <a:lumMod val="85000"/>
                    <a:lumOff val="15000"/>
                  </a:schemeClr>
                </a:solidFill>
                <a:latin typeface="Times New Roman" pitchFamily="18" charset="0"/>
                <a:cs typeface="Times New Roman" pitchFamily="18" charset="0"/>
              </a:rPr>
              <a:t>Hồ</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Chí</a:t>
            </a:r>
            <a:r>
              <a:rPr lang="en-US" dirty="0" smtClean="0">
                <a:solidFill>
                  <a:schemeClr val="tx1">
                    <a:lumMod val="85000"/>
                    <a:lumOff val="15000"/>
                  </a:schemeClr>
                </a:solidFill>
                <a:latin typeface="Times New Roman" pitchFamily="18" charset="0"/>
                <a:cs typeface="Times New Roman" pitchFamily="18" charset="0"/>
              </a:rPr>
              <a:t> Minh </a:t>
            </a:r>
            <a:r>
              <a:rPr lang="en-US" dirty="0" err="1" smtClean="0">
                <a:solidFill>
                  <a:schemeClr val="tx1">
                    <a:lumMod val="85000"/>
                    <a:lumOff val="15000"/>
                  </a:schemeClr>
                </a:solidFill>
                <a:latin typeface="Times New Roman" pitchFamily="18" charset="0"/>
                <a:cs typeface="Times New Roman" pitchFamily="18" charset="0"/>
              </a:rPr>
              <a:t>có</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quan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niệm</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tổng</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quát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khi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coi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chủ</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nghĩa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cộng</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sản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chủ</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nghĩa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xã</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hội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như</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là</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một</a:t>
            </a:r>
            <a:r>
              <a:rPr lang="en-US" dirty="0" smtClean="0">
                <a:solidFill>
                  <a:schemeClr val="tx1">
                    <a:lumMod val="85000"/>
                    <a:lumOff val="15000"/>
                  </a:schemeClr>
                </a:solidFill>
                <a:latin typeface="Times New Roman" pitchFamily="18" charset="0"/>
                <a:cs typeface="Times New Roman" pitchFamily="18" charset="0"/>
              </a:rPr>
              <a:t> </a:t>
            </a:r>
            <a:r>
              <a:rPr lang="en-US" i="1" dirty="0" err="1" smtClean="0">
                <a:solidFill>
                  <a:schemeClr val="tx1">
                    <a:lumMod val="85000"/>
                    <a:lumOff val="15000"/>
                  </a:schemeClr>
                </a:solidFill>
                <a:latin typeface="Times New Roman" pitchFamily="18" charset="0"/>
                <a:cs typeface="Times New Roman" pitchFamily="18" charset="0"/>
              </a:rPr>
              <a:t>chế</a:t>
            </a:r>
            <a:r>
              <a:rPr lang="en-US" i="1" dirty="0" smtClean="0">
                <a:solidFill>
                  <a:schemeClr val="tx1">
                    <a:lumMod val="85000"/>
                    <a:lumOff val="15000"/>
                  </a:schemeClr>
                </a:solidFill>
                <a:latin typeface="Times New Roman" pitchFamily="18" charset="0"/>
                <a:cs typeface="Times New Roman" pitchFamily="18" charset="0"/>
              </a:rPr>
              <a:t> </a:t>
            </a:r>
            <a:r>
              <a:rPr lang="en-US" i="1" dirty="0" err="1" smtClean="0">
                <a:solidFill>
                  <a:schemeClr val="tx1">
                    <a:lumMod val="85000"/>
                    <a:lumOff val="15000"/>
                  </a:schemeClr>
                </a:solidFill>
                <a:latin typeface="Times New Roman" pitchFamily="18" charset="0"/>
                <a:cs typeface="Times New Roman" pitchFamily="18" charset="0"/>
              </a:rPr>
              <a:t>độ</a:t>
            </a:r>
            <a:r>
              <a:rPr lang="en-US" i="1" dirty="0" smtClean="0">
                <a:solidFill>
                  <a:schemeClr val="tx1">
                    <a:lumMod val="85000"/>
                    <a:lumOff val="15000"/>
                  </a:schemeClr>
                </a:solidFill>
                <a:latin typeface="Times New Roman" pitchFamily="18" charset="0"/>
                <a:cs typeface="Times New Roman" pitchFamily="18" charset="0"/>
              </a:rPr>
              <a:t> </a:t>
            </a:r>
            <a:r>
              <a:rPr lang="en-US" i="1" dirty="0" err="1" smtClean="0">
                <a:solidFill>
                  <a:schemeClr val="tx1">
                    <a:lumMod val="85000"/>
                    <a:lumOff val="15000"/>
                  </a:schemeClr>
                </a:solidFill>
                <a:latin typeface="Times New Roman" pitchFamily="18" charset="0"/>
                <a:cs typeface="Times New Roman" pitchFamily="18" charset="0"/>
              </a:rPr>
              <a:t>xã</a:t>
            </a:r>
            <a:r>
              <a:rPr lang="en-US" i="1" dirty="0" smtClean="0">
                <a:solidFill>
                  <a:schemeClr val="tx1">
                    <a:lumMod val="85000"/>
                    <a:lumOff val="15000"/>
                  </a:schemeClr>
                </a:solidFill>
                <a:latin typeface="Times New Roman" pitchFamily="18" charset="0"/>
                <a:cs typeface="Times New Roman" pitchFamily="18" charset="0"/>
              </a:rPr>
              <a:t> </a:t>
            </a:r>
            <a:r>
              <a:rPr lang="en-US" i="1" dirty="0" err="1" smtClean="0">
                <a:solidFill>
                  <a:schemeClr val="tx1">
                    <a:lumMod val="85000"/>
                    <a:lumOff val="15000"/>
                  </a:schemeClr>
                </a:solidFill>
                <a:latin typeface="Times New Roman" pitchFamily="18" charset="0"/>
                <a:cs typeface="Times New Roman" pitchFamily="18" charset="0"/>
              </a:rPr>
              <a:t>hội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bao</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gồm</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các</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mặt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rất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phong</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phú</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hoàn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chỉnh</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trong</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đó</a:t>
            </a:r>
            <a:r>
              <a:rPr lang="en-US" dirty="0" smtClean="0">
                <a:solidFill>
                  <a:schemeClr val="tx1">
                    <a:lumMod val="85000"/>
                    <a:lumOff val="15000"/>
                  </a:schemeClr>
                </a:solidFill>
                <a:latin typeface="Times New Roman" pitchFamily="18" charset="0"/>
                <a:cs typeface="Times New Roman" pitchFamily="18" charset="0"/>
              </a:rPr>
              <a:t> con </a:t>
            </a:r>
            <a:r>
              <a:rPr lang="en-US" dirty="0" err="1" smtClean="0">
                <a:solidFill>
                  <a:schemeClr val="tx1">
                    <a:lumMod val="85000"/>
                    <a:lumOff val="15000"/>
                  </a:schemeClr>
                </a:solidFill>
                <a:latin typeface="Times New Roman" pitchFamily="18" charset="0"/>
                <a:cs typeface="Times New Roman" pitchFamily="18" charset="0"/>
              </a:rPr>
              <a:t>người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được</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phát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triển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toàn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diện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tự</a:t>
            </a:r>
            <a:r>
              <a:rPr lang="en-US" dirty="0" smtClean="0">
                <a:solidFill>
                  <a:schemeClr val="tx1">
                    <a:lumMod val="85000"/>
                    <a:lumOff val="15000"/>
                  </a:schemeClr>
                </a:solidFill>
                <a:latin typeface="Times New Roman" pitchFamily="18" charset="0"/>
                <a:cs typeface="Times New Roman" pitchFamily="18" charset="0"/>
              </a:rPr>
              <a:t> do. </a:t>
            </a:r>
          </a:p>
          <a:p>
            <a:pPr marL="0" indent="0" algn="just">
              <a:buNone/>
            </a:pPr>
            <a:endParaRPr lang="en-US" dirty="0" smtClean="0">
              <a:solidFill>
                <a:schemeClr val="tx1">
                  <a:lumMod val="85000"/>
                  <a:lumOff val="15000"/>
                </a:schemeClr>
              </a:solidFill>
              <a:latin typeface="Times New Roman" pitchFamily="18" charset="0"/>
              <a:cs typeface="Times New Roman" pitchFamily="18" charset="0"/>
            </a:endParaRPr>
          </a:p>
          <a:p>
            <a:pPr algn="just">
              <a:buNone/>
            </a:pPr>
            <a:r>
              <a:rPr lang="en-US" dirty="0" smtClean="0">
                <a:solidFill>
                  <a:schemeClr val="tx1">
                    <a:lumMod val="85000"/>
                    <a:lumOff val="15000"/>
                  </a:schemeClr>
                </a:solidFill>
                <a:latin typeface="Times New Roman" pitchFamily="18" charset="0"/>
                <a:cs typeface="Times New Roman" pitchFamily="18" charset="0"/>
              </a:rPr>
              <a:t>          + </a:t>
            </a:r>
            <a:r>
              <a:rPr lang="en-US" dirty="0" err="1" smtClean="0">
                <a:solidFill>
                  <a:schemeClr val="tx1">
                    <a:lumMod val="85000"/>
                    <a:lumOff val="15000"/>
                  </a:schemeClr>
                </a:solidFill>
                <a:latin typeface="Times New Roman" pitchFamily="18" charset="0"/>
                <a:cs typeface="Times New Roman" pitchFamily="18" charset="0"/>
              </a:rPr>
              <a:t>Hồ</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Chí</a:t>
            </a:r>
            <a:r>
              <a:rPr lang="en-US" dirty="0" smtClean="0">
                <a:solidFill>
                  <a:schemeClr val="tx1">
                    <a:lumMod val="85000"/>
                    <a:lumOff val="15000"/>
                  </a:schemeClr>
                </a:solidFill>
                <a:latin typeface="Times New Roman" pitchFamily="18" charset="0"/>
                <a:cs typeface="Times New Roman" pitchFamily="18" charset="0"/>
              </a:rPr>
              <a:t> Minh </a:t>
            </a:r>
            <a:r>
              <a:rPr lang="en-US" dirty="0" err="1" smtClean="0">
                <a:solidFill>
                  <a:schemeClr val="tx1">
                    <a:lumMod val="85000"/>
                    <a:lumOff val="15000"/>
                  </a:schemeClr>
                </a:solidFill>
                <a:latin typeface="Times New Roman" pitchFamily="18" charset="0"/>
                <a:cs typeface="Times New Roman" pitchFamily="18" charset="0"/>
              </a:rPr>
              <a:t>diễn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đạt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quan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niệm</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của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mình</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về</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chủ</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nghĩa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xã</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hội</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chủ</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nghĩa</a:t>
            </a:r>
            <a:r>
              <a:rPr lang="en-US" dirty="0" smtClean="0">
                <a:solidFill>
                  <a:schemeClr val="tx1">
                    <a:lumMod val="85000"/>
                    <a:lumOff val="15000"/>
                  </a:schemeClr>
                </a:solidFill>
                <a:latin typeface="Times New Roman" pitchFamily="18" charset="0"/>
                <a:cs typeface="Times New Roman" pitchFamily="18" charset="0"/>
              </a:rPr>
              <a:t> ở </a:t>
            </a:r>
            <a:r>
              <a:rPr lang="en-US" dirty="0" err="1" smtClean="0">
                <a:solidFill>
                  <a:schemeClr val="tx1">
                    <a:lumMod val="85000"/>
                    <a:lumOff val="15000"/>
                  </a:schemeClr>
                </a:solidFill>
                <a:latin typeface="Times New Roman" pitchFamily="18" charset="0"/>
                <a:cs typeface="Times New Roman" pitchFamily="18" charset="0"/>
              </a:rPr>
              <a:t>Việt</a:t>
            </a:r>
            <a:r>
              <a:rPr lang="en-US" dirty="0" smtClean="0">
                <a:solidFill>
                  <a:schemeClr val="tx1">
                    <a:lumMod val="85000"/>
                    <a:lumOff val="15000"/>
                  </a:schemeClr>
                </a:solidFill>
                <a:latin typeface="Times New Roman" pitchFamily="18" charset="0"/>
                <a:cs typeface="Times New Roman" pitchFamily="18" charset="0"/>
              </a:rPr>
              <a:t> Nam </a:t>
            </a:r>
            <a:r>
              <a:rPr lang="en-US" dirty="0" err="1" smtClean="0">
                <a:solidFill>
                  <a:schemeClr val="tx1">
                    <a:lumMod val="85000"/>
                    <a:lumOff val="15000"/>
                  </a:schemeClr>
                </a:solidFill>
                <a:latin typeface="Times New Roman" pitchFamily="18" charset="0"/>
                <a:cs typeface="Times New Roman" pitchFamily="18" charset="0"/>
              </a:rPr>
              <a:t>trên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một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số</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mặt</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nào</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đó</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của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nó</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như</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chính</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trị</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kinh</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tế</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văn</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hóa</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xã</a:t>
            </a:r>
            <a:r>
              <a:rPr lang="en-US" dirty="0" smtClean="0">
                <a:solidFill>
                  <a:schemeClr val="tx1">
                    <a:lumMod val="85000"/>
                    <a:lumOff val="15000"/>
                  </a:schemeClr>
                </a:solidFill>
                <a:latin typeface="Times New Roman" pitchFamily="18" charset="0"/>
                <a:cs typeface="Times New Roman" pitchFamily="18" charset="0"/>
              </a:rPr>
              <a:t> </a:t>
            </a:r>
            <a:r>
              <a:rPr lang="en-US" dirty="0" err="1" smtClean="0">
                <a:solidFill>
                  <a:schemeClr val="tx1">
                    <a:lumMod val="85000"/>
                    <a:lumOff val="15000"/>
                  </a:schemeClr>
                </a:solidFill>
                <a:latin typeface="Times New Roman" pitchFamily="18" charset="0"/>
                <a:cs typeface="Times New Roman" pitchFamily="18" charset="0"/>
              </a:rPr>
              <a:t>hội</a:t>
            </a:r>
            <a:r>
              <a:rPr lang="en-US" dirty="0" smtClean="0">
                <a:solidFill>
                  <a:schemeClr val="tx1">
                    <a:lumMod val="85000"/>
                    <a:lumOff val="15000"/>
                  </a:schemeClr>
                </a:solidFill>
                <a:latin typeface="Times New Roman" pitchFamily="18" charset="0"/>
                <a:cs typeface="Times New Roman" pitchFamily="18" charset="0"/>
              </a:rPr>
              <a:t>… </a:t>
            </a:r>
          </a:p>
          <a:p>
            <a:pPr algn="just">
              <a:buFont typeface="Wingdings" pitchFamily="2" charset="2"/>
              <a:buChar char="ü"/>
            </a:pPr>
            <a:endParaRPr lang="en-US" dirty="0" smtClean="0">
              <a:solidFill>
                <a:schemeClr val="tx1">
                  <a:lumMod val="85000"/>
                  <a:lumOff val="15000"/>
                </a:schemeClr>
              </a:solidFill>
              <a:latin typeface="Times New Roman" pitchFamily="18" charset="0"/>
              <a:cs typeface="Times New Roman" pitchFamily="18" charset="0"/>
            </a:endParaRPr>
          </a:p>
          <a:p>
            <a:pPr algn="just">
              <a:buFont typeface="Wingdings" pitchFamily="2" charset="2"/>
              <a:buChar char="ü"/>
            </a:pPr>
            <a:endParaRPr lang="en-US" dirty="0">
              <a:solidFill>
                <a:schemeClr val="tx1">
                  <a:lumMod val="85000"/>
                  <a:lumOff val="15000"/>
                </a:schemeClr>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decel="50000" fill="hold">
                                          <p:stCondLst>
                                            <p:cond delay="0"/>
                                          </p:stCondLst>
                                        </p:cTn>
                                        <p:tgtEl>
                                          <p:spTgt spid="3">
                                            <p:txEl>
                                              <p:pRg st="0" end="0"/>
                                            </p:txEl>
                                          </p:spTgt>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3">
                                            <p:txEl>
                                              <p:pRg st="0" end="0"/>
                                            </p:txEl>
                                          </p:spTgt>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3">
                                            <p:txEl>
                                              <p:pRg st="0" end="0"/>
                                            </p:txEl>
                                          </p:spTgt>
                                        </p:tgtEl>
                                        <p:attrNameLst>
                                          <p:attrName>ppt_w</p:attrName>
                                        </p:attrNameLst>
                                      </p:cBhvr>
                                      <p:tavLst>
                                        <p:tav tm="0">
                                          <p:val>
                                            <p:strVal val="#ppt_w*.05"/>
                                          </p:val>
                                        </p:tav>
                                        <p:tav tm="100000">
                                          <p:val>
                                            <p:strVal val="#ppt_w"/>
                                          </p:val>
                                        </p:tav>
                                      </p:tavLst>
                                    </p:anim>
                                    <p:anim calcmode="lin" valueType="num">
                                      <p:cBhvr>
                                        <p:cTn id="10" dur="1000" fill="hold"/>
                                        <p:tgtEl>
                                          <p:spTgt spid="3">
                                            <p:txEl>
                                              <p:pRg st="0" end="0"/>
                                            </p:txEl>
                                          </p:spTgt>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3">
                                            <p:txEl>
                                              <p:pRg st="0" end="0"/>
                                            </p:txEl>
                                          </p:spTgt>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3">
                                            <p:txEl>
                                              <p:pRg st="0" end="0"/>
                                            </p:txEl>
                                          </p:spTgt>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3">
                                            <p:txEl>
                                              <p:pRg st="0" end="0"/>
                                            </p:txEl>
                                          </p:spTgt>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5"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500" decel="50000" fill="hold">
                                          <p:stCondLst>
                                            <p:cond delay="0"/>
                                          </p:stCondLst>
                                        </p:cTn>
                                        <p:tgtEl>
                                          <p:spTgt spid="3">
                                            <p:txEl>
                                              <p:pRg st="2" end="2"/>
                                            </p:txEl>
                                          </p:spTgt>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3">
                                            <p:txEl>
                                              <p:pRg st="2" end="2"/>
                                            </p:txEl>
                                          </p:spTgt>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3">
                                            <p:txEl>
                                              <p:pRg st="2" end="2"/>
                                            </p:txEl>
                                          </p:spTgt>
                                        </p:tgtEl>
                                        <p:attrNameLst>
                                          <p:attrName>ppt_w</p:attrName>
                                        </p:attrNameLst>
                                      </p:cBhvr>
                                      <p:tavLst>
                                        <p:tav tm="0">
                                          <p:val>
                                            <p:strVal val="#ppt_w*.05"/>
                                          </p:val>
                                        </p:tav>
                                        <p:tav tm="100000">
                                          <p:val>
                                            <p:strVal val="#ppt_w"/>
                                          </p:val>
                                        </p:tav>
                                      </p:tavLst>
                                    </p:anim>
                                    <p:anim calcmode="lin" valueType="num">
                                      <p:cBhvr>
                                        <p:cTn id="22" dur="1000" fill="hold"/>
                                        <p:tgtEl>
                                          <p:spTgt spid="3">
                                            <p:txEl>
                                              <p:pRg st="2" end="2"/>
                                            </p:txEl>
                                          </p:spTgt>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3">
                                            <p:txEl>
                                              <p:pRg st="2" end="2"/>
                                            </p:txEl>
                                          </p:spTgt>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3">
                                            <p:txEl>
                                              <p:pRg st="2" end="2"/>
                                            </p:txEl>
                                          </p:spTgt>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3">
                                            <p:txEl>
                                              <p:pRg st="2" end="2"/>
                                            </p:txEl>
                                          </p:spTgt>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5" presetClass="entr" presetSubtype="0"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p:cTn id="31" dur="500" decel="50000" fill="hold">
                                          <p:stCondLst>
                                            <p:cond delay="0"/>
                                          </p:stCondLst>
                                        </p:cTn>
                                        <p:tgtEl>
                                          <p:spTgt spid="3">
                                            <p:txEl>
                                              <p:pRg st="4" end="4"/>
                                            </p:txEl>
                                          </p:spTgt>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
                                            <p:txEl>
                                              <p:pRg st="4" end="4"/>
                                            </p:txEl>
                                          </p:spTgt>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
                                            <p:txEl>
                                              <p:pRg st="4" end="4"/>
                                            </p:txEl>
                                          </p:spTgt>
                                        </p:tgtEl>
                                        <p:attrNameLst>
                                          <p:attrName>ppt_w</p:attrName>
                                        </p:attrNameLst>
                                      </p:cBhvr>
                                      <p:tavLst>
                                        <p:tav tm="0">
                                          <p:val>
                                            <p:strVal val="#ppt_w*.05"/>
                                          </p:val>
                                        </p:tav>
                                        <p:tav tm="100000">
                                          <p:val>
                                            <p:strVal val="#ppt_w"/>
                                          </p:val>
                                        </p:tav>
                                      </p:tavLst>
                                    </p:anim>
                                    <p:anim calcmode="lin" valueType="num">
                                      <p:cBhvr>
                                        <p:cTn id="34" dur="1000" fill="hold"/>
                                        <p:tgtEl>
                                          <p:spTgt spid="3">
                                            <p:txEl>
                                              <p:pRg st="4" end="4"/>
                                            </p:txEl>
                                          </p:spTgt>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
                                            <p:txEl>
                                              <p:pRg st="4" end="4"/>
                                            </p:txEl>
                                          </p:spTgt>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
                                            <p:txEl>
                                              <p:pRg st="4" end="4"/>
                                            </p:txEl>
                                          </p:spTgt>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
                                            <p:txEl>
                                              <p:pRg st="4" end="4"/>
                                            </p:txEl>
                                          </p:spTgt>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
                                            <p:txEl>
                                              <p:pRg st="4" end="4"/>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25" presetClass="entr" presetSubtype="0"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p:cTn id="43" dur="500" decel="50000" fill="hold">
                                          <p:stCondLst>
                                            <p:cond delay="0"/>
                                          </p:stCondLst>
                                        </p:cTn>
                                        <p:tgtEl>
                                          <p:spTgt spid="3">
                                            <p:txEl>
                                              <p:pRg st="6" end="6"/>
                                            </p:txEl>
                                          </p:spTgt>
                                        </p:tgtEl>
                                        <p:attrNameLst>
                                          <p:attrName>style.rotation</p:attrName>
                                        </p:attrNameLst>
                                      </p:cBhvr>
                                      <p:tavLst>
                                        <p:tav tm="0">
                                          <p:val>
                                            <p:fltVal val="-90"/>
                                          </p:val>
                                        </p:tav>
                                        <p:tav tm="100000">
                                          <p:val>
                                            <p:fltVal val="0"/>
                                          </p:val>
                                        </p:tav>
                                      </p:tavLst>
                                    </p:anim>
                                    <p:anim calcmode="lin" valueType="num">
                                      <p:cBhvr>
                                        <p:cTn id="44" dur="500" decel="50000" fill="hold">
                                          <p:stCondLst>
                                            <p:cond delay="0"/>
                                          </p:stCondLst>
                                        </p:cTn>
                                        <p:tgtEl>
                                          <p:spTgt spid="3">
                                            <p:txEl>
                                              <p:pRg st="6" end="6"/>
                                            </p:txEl>
                                          </p:spTgt>
                                        </p:tgtEl>
                                        <p:attrNameLst>
                                          <p:attrName>ppt_w</p:attrName>
                                        </p:attrNameLst>
                                      </p:cBhvr>
                                      <p:tavLst>
                                        <p:tav tm="0">
                                          <p:val>
                                            <p:strVal val="#ppt_w"/>
                                          </p:val>
                                        </p:tav>
                                        <p:tav tm="100000">
                                          <p:val>
                                            <p:strVal val="#ppt_w*.05"/>
                                          </p:val>
                                        </p:tav>
                                      </p:tavLst>
                                    </p:anim>
                                    <p:anim calcmode="lin" valueType="num">
                                      <p:cBhvr>
                                        <p:cTn id="45" dur="500" accel="50000" fill="hold">
                                          <p:stCondLst>
                                            <p:cond delay="500"/>
                                          </p:stCondLst>
                                        </p:cTn>
                                        <p:tgtEl>
                                          <p:spTgt spid="3">
                                            <p:txEl>
                                              <p:pRg st="6" end="6"/>
                                            </p:txEl>
                                          </p:spTgt>
                                        </p:tgtEl>
                                        <p:attrNameLst>
                                          <p:attrName>ppt_w</p:attrName>
                                        </p:attrNameLst>
                                      </p:cBhvr>
                                      <p:tavLst>
                                        <p:tav tm="0">
                                          <p:val>
                                            <p:strVal val="#ppt_w*.05"/>
                                          </p:val>
                                        </p:tav>
                                        <p:tav tm="100000">
                                          <p:val>
                                            <p:strVal val="#ppt_w"/>
                                          </p:val>
                                        </p:tav>
                                      </p:tavLst>
                                    </p:anim>
                                    <p:anim calcmode="lin" valueType="num">
                                      <p:cBhvr>
                                        <p:cTn id="46" dur="1000" fill="hold"/>
                                        <p:tgtEl>
                                          <p:spTgt spid="3">
                                            <p:txEl>
                                              <p:pRg st="6" end="6"/>
                                            </p:txEl>
                                          </p:spTgt>
                                        </p:tgtEl>
                                        <p:attrNameLst>
                                          <p:attrName>ppt_h</p:attrName>
                                        </p:attrNameLst>
                                      </p:cBhvr>
                                      <p:tavLst>
                                        <p:tav tm="0">
                                          <p:val>
                                            <p:strVal val="#ppt_h"/>
                                          </p:val>
                                        </p:tav>
                                        <p:tav tm="100000">
                                          <p:val>
                                            <p:strVal val="#ppt_h"/>
                                          </p:val>
                                        </p:tav>
                                      </p:tavLst>
                                    </p:anim>
                                    <p:anim calcmode="lin" valueType="num">
                                      <p:cBhvr>
                                        <p:cTn id="47" dur="500" decel="50000" fill="hold">
                                          <p:stCondLst>
                                            <p:cond delay="0"/>
                                          </p:stCondLst>
                                        </p:cTn>
                                        <p:tgtEl>
                                          <p:spTgt spid="3">
                                            <p:txEl>
                                              <p:pRg st="6" end="6"/>
                                            </p:txEl>
                                          </p:spTgt>
                                        </p:tgtEl>
                                        <p:attrNameLst>
                                          <p:attrName>ppt_x</p:attrName>
                                        </p:attrNameLst>
                                      </p:cBhvr>
                                      <p:tavLst>
                                        <p:tav tm="0">
                                          <p:val>
                                            <p:strVal val="#ppt_x+.4"/>
                                          </p:val>
                                        </p:tav>
                                        <p:tav tm="100000">
                                          <p:val>
                                            <p:strVal val="#ppt_x"/>
                                          </p:val>
                                        </p:tav>
                                      </p:tavLst>
                                    </p:anim>
                                    <p:anim calcmode="lin" valueType="num">
                                      <p:cBhvr>
                                        <p:cTn id="48" dur="500" decel="50000" fill="hold">
                                          <p:stCondLst>
                                            <p:cond delay="0"/>
                                          </p:stCondLst>
                                        </p:cTn>
                                        <p:tgtEl>
                                          <p:spTgt spid="3">
                                            <p:txEl>
                                              <p:pRg st="6" end="6"/>
                                            </p:txEl>
                                          </p:spTgt>
                                        </p:tgtEl>
                                        <p:attrNameLst>
                                          <p:attrName>ppt_y</p:attrName>
                                        </p:attrNameLst>
                                      </p:cBhvr>
                                      <p:tavLst>
                                        <p:tav tm="0">
                                          <p:val>
                                            <p:strVal val="#ppt_y-.2"/>
                                          </p:val>
                                        </p:tav>
                                        <p:tav tm="100000">
                                          <p:val>
                                            <p:strVal val="#ppt_y+.1"/>
                                          </p:val>
                                        </p:tav>
                                      </p:tavLst>
                                    </p:anim>
                                    <p:anim calcmode="lin" valueType="num">
                                      <p:cBhvr>
                                        <p:cTn id="49" dur="500" accel="50000" fill="hold">
                                          <p:stCondLst>
                                            <p:cond delay="500"/>
                                          </p:stCondLst>
                                        </p:cTn>
                                        <p:tgtEl>
                                          <p:spTgt spid="3">
                                            <p:txEl>
                                              <p:pRg st="6" end="6"/>
                                            </p:txEl>
                                          </p:spTgt>
                                        </p:tgtEl>
                                        <p:attrNameLst>
                                          <p:attrName>ppt_y</p:attrName>
                                        </p:attrNameLst>
                                      </p:cBhvr>
                                      <p:tavLst>
                                        <p:tav tm="0">
                                          <p:val>
                                            <p:strVal val="#ppt_y+.1"/>
                                          </p:val>
                                        </p:tav>
                                        <p:tav tm="100000">
                                          <p:val>
                                            <p:strVal val="#ppt_y"/>
                                          </p:val>
                                        </p:tav>
                                      </p:tavLst>
                                    </p:anim>
                                    <p:animEffect transition="in" filter="fade">
                                      <p:cBhvr>
                                        <p:cTn id="50" dur="1000" decel="50000">
                                          <p:stCondLst>
                                            <p:cond delay="0"/>
                                          </p:stCondLst>
                                        </p:cTn>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0"/>
            <a:ext cx="8534400" cy="6553200"/>
          </a:xfrm>
        </p:spPr>
        <p:txBody>
          <a:bodyPr>
            <a:noAutofit/>
          </a:bodyPr>
          <a:lstStyle/>
          <a:p>
            <a:pPr algn="just">
              <a:lnSpc>
                <a:spcPct val="150000"/>
              </a:lnSpc>
              <a:buNone/>
            </a:pPr>
            <a:endParaRPr lang="en-US" sz="2800" dirty="0" smtClean="0">
              <a:solidFill>
                <a:schemeClr val="tx1">
                  <a:lumMod val="85000"/>
                  <a:lumOff val="15000"/>
                </a:schemeClr>
              </a:solidFill>
              <a:latin typeface="Times New Roman" pitchFamily="18" charset="0"/>
              <a:cs typeface="Times New Roman" pitchFamily="18" charset="0"/>
            </a:endParaRPr>
          </a:p>
          <a:p>
            <a:pPr algn="just">
              <a:lnSpc>
                <a:spcPct val="150000"/>
              </a:lnSpc>
              <a:buNone/>
            </a:pPr>
            <a:r>
              <a:rPr lang="en-US" sz="2800" dirty="0" smtClean="0">
                <a:solidFill>
                  <a:schemeClr val="tx1">
                    <a:lumMod val="85000"/>
                    <a:lumOff val="15000"/>
                  </a:schemeClr>
                </a:solidFill>
                <a:latin typeface="Times New Roman" pitchFamily="18" charset="0"/>
                <a:cs typeface="Times New Roman" pitchFamily="18" charset="0"/>
              </a:rPr>
              <a:t>+ Hồ Chí Minh quan niệm về chủ nghĩa xã hội ở nước ta bằng cách nhấn mạnh đó là một xã hội vì lợi ích của Tổ quốc, của nhân dân.</a:t>
            </a:r>
          </a:p>
          <a:p>
            <a:pPr algn="just">
              <a:lnSpc>
                <a:spcPct val="150000"/>
              </a:lnSpc>
              <a:buNone/>
            </a:pPr>
            <a:endParaRPr lang="en-US" sz="2800" dirty="0" smtClean="0">
              <a:solidFill>
                <a:schemeClr val="tx1">
                  <a:lumMod val="85000"/>
                  <a:lumOff val="15000"/>
                </a:schemeClr>
              </a:solidFill>
              <a:latin typeface="Times New Roman" pitchFamily="18" charset="0"/>
              <a:cs typeface="Times New Roman" pitchFamily="18" charset="0"/>
            </a:endParaRPr>
          </a:p>
          <a:p>
            <a:pPr algn="just">
              <a:lnSpc>
                <a:spcPct val="150000"/>
              </a:lnSpc>
              <a:buNone/>
            </a:pPr>
            <a:r>
              <a:rPr lang="en-US" sz="2800" dirty="0" smtClean="0">
                <a:solidFill>
                  <a:schemeClr val="tx1">
                    <a:lumMod val="85000"/>
                    <a:lumOff val="15000"/>
                  </a:schemeClr>
                </a:solidFill>
                <a:latin typeface="Times New Roman" pitchFamily="18" charset="0"/>
                <a:cs typeface="Times New Roman" pitchFamily="18" charset="0"/>
              </a:rPr>
              <a:t>+ Hồ Chí Minh nêu chủ nghĩa xã hội ở Việt Nam trong ý thức, động lực của toàn dân dưới sự lãnh đạo của Đảng Cộng sản Việt Nam.</a:t>
            </a:r>
            <a:endParaRPr lang="en-US" sz="2800" dirty="0">
              <a:solidFill>
                <a:schemeClr val="tx1">
                  <a:lumMod val="85000"/>
                  <a:lumOff val="15000"/>
                </a:schemeClr>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10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blinds(horizontal)">
                                      <p:cBhvr>
                                        <p:cTn id="12"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716280" y="1371600"/>
            <a:ext cx="7772400" cy="8382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buNone/>
            </a:pPr>
            <a:r>
              <a:rPr lang="en-US" i="1" dirty="0"/>
              <a:t>Đó là </a:t>
            </a:r>
            <a:r>
              <a:rPr lang="en-US" i="1" dirty="0">
                <a:latin typeface="Arial" pitchFamily="34" charset="0"/>
                <a:cs typeface="Arial" pitchFamily="34" charset="0"/>
              </a:rPr>
              <a:t>một</a:t>
            </a:r>
            <a:r>
              <a:rPr lang="en-US" i="1" dirty="0"/>
              <a:t> chế độ chính trị do nhân dân làm </a:t>
            </a:r>
            <a:r>
              <a:rPr lang="en-US" i="1" dirty="0" smtClean="0"/>
              <a:t>chủ</a:t>
            </a:r>
            <a:endParaRPr lang="en-US" i="1" dirty="0"/>
          </a:p>
          <a:p>
            <a:pPr algn="just">
              <a:buNone/>
            </a:pPr>
            <a:endParaRPr lang="en-US" i="1" dirty="0"/>
          </a:p>
        </p:txBody>
      </p:sp>
      <p:sp>
        <p:nvSpPr>
          <p:cNvPr id="5" name="Rounded Rectangle 4"/>
          <p:cNvSpPr/>
          <p:nvPr/>
        </p:nvSpPr>
        <p:spPr>
          <a:xfrm>
            <a:off x="716280" y="2743200"/>
            <a:ext cx="7772400" cy="8382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buNone/>
            </a:pPr>
            <a:r>
              <a:rPr lang="en-US" i="1" dirty="0"/>
              <a:t>Chủ nghĩa xã hội là một chế độ xã hội có nền kinh tế phát triển cao, gắn liền với sự phát triển của khoa học kỹ </a:t>
            </a:r>
            <a:r>
              <a:rPr lang="en-US" i="1" dirty="0" smtClean="0"/>
              <a:t>thuật</a:t>
            </a:r>
            <a:endParaRPr lang="en-US" i="1" dirty="0"/>
          </a:p>
        </p:txBody>
      </p:sp>
      <p:sp>
        <p:nvSpPr>
          <p:cNvPr id="6" name="Rounded Rectangle 5"/>
          <p:cNvSpPr/>
          <p:nvPr/>
        </p:nvSpPr>
        <p:spPr>
          <a:xfrm>
            <a:off x="691662" y="4229100"/>
            <a:ext cx="7772400" cy="6858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buNone/>
            </a:pPr>
            <a:r>
              <a:rPr lang="en-US" i="1" dirty="0"/>
              <a:t>Chủ nghĩa xã hội là chế độ không còn người bóc lột </a:t>
            </a:r>
            <a:r>
              <a:rPr lang="en-US" i="1" dirty="0" smtClean="0"/>
              <a:t>người</a:t>
            </a:r>
            <a:endParaRPr lang="en-US" i="1" dirty="0"/>
          </a:p>
        </p:txBody>
      </p:sp>
      <p:sp>
        <p:nvSpPr>
          <p:cNvPr id="7" name="Rounded Rectangle 6"/>
          <p:cNvSpPr/>
          <p:nvPr/>
        </p:nvSpPr>
        <p:spPr>
          <a:xfrm>
            <a:off x="685800" y="5486400"/>
            <a:ext cx="7772400" cy="8763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buNone/>
            </a:pPr>
            <a:r>
              <a:rPr lang="en-US" i="1" dirty="0"/>
              <a:t>Chủ nghĩa xã hội là một xã hội phát triển cao về văn hóa, đạo đức</a:t>
            </a:r>
            <a:endParaRPr lang="en-US" dirty="0"/>
          </a:p>
        </p:txBody>
      </p:sp>
      <p:sp>
        <p:nvSpPr>
          <p:cNvPr id="9" name="Rectangle 8"/>
          <p:cNvSpPr/>
          <p:nvPr/>
        </p:nvSpPr>
        <p:spPr>
          <a:xfrm>
            <a:off x="533400" y="37514"/>
            <a:ext cx="8077200" cy="954107"/>
          </a:xfrm>
          <a:prstGeom prst="rect">
            <a:avLst/>
          </a:prstGeom>
        </p:spPr>
        <p:txBody>
          <a:bodyPr wrap="square">
            <a:spAutoFit/>
          </a:bodyPr>
          <a:lstStyle/>
          <a:p>
            <a:pPr algn="just">
              <a:buNone/>
            </a:pPr>
            <a:r>
              <a:rPr lang="en-US" sz="2800" dirty="0">
                <a:solidFill>
                  <a:srgbClr val="FF0000"/>
                </a:solidFill>
              </a:rPr>
              <a:t>- Đặc trưng bản chất tổng quát của chủ nghĩa xã hội ở Việt Nam:</a:t>
            </a:r>
          </a:p>
        </p:txBody>
      </p:sp>
      <p:cxnSp>
        <p:nvCxnSpPr>
          <p:cNvPr id="3" name="Straight Connector 2"/>
          <p:cNvCxnSpPr/>
          <p:nvPr/>
        </p:nvCxnSpPr>
        <p:spPr>
          <a:xfrm>
            <a:off x="304800" y="1790700"/>
            <a:ext cx="0" cy="413385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a:endCxn id="4" idx="1"/>
          </p:cNvCxnSpPr>
          <p:nvPr/>
        </p:nvCxnSpPr>
        <p:spPr>
          <a:xfrm>
            <a:off x="304800" y="1790700"/>
            <a:ext cx="4114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endCxn id="5" idx="1"/>
          </p:cNvCxnSpPr>
          <p:nvPr/>
        </p:nvCxnSpPr>
        <p:spPr>
          <a:xfrm>
            <a:off x="304800" y="3162300"/>
            <a:ext cx="41148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6" idx="1"/>
          </p:cNvCxnSpPr>
          <p:nvPr/>
        </p:nvCxnSpPr>
        <p:spPr>
          <a:xfrm>
            <a:off x="304800" y="4572000"/>
            <a:ext cx="38686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endCxn id="7" idx="1"/>
          </p:cNvCxnSpPr>
          <p:nvPr/>
        </p:nvCxnSpPr>
        <p:spPr>
          <a:xfrm>
            <a:off x="304800" y="5924550"/>
            <a:ext cx="381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404691502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228600"/>
            <a:ext cx="8610600" cy="6553200"/>
          </a:xfrm>
        </p:spPr>
        <p:txBody>
          <a:bodyPr>
            <a:normAutofit/>
          </a:bodyPr>
          <a:lstStyle/>
          <a:p>
            <a:pPr algn="just">
              <a:lnSpc>
                <a:spcPct val="150000"/>
              </a:lnSpc>
              <a:buNone/>
            </a:pPr>
            <a:r>
              <a:rPr lang="en-US" sz="2600" b="1" dirty="0" smtClean="0">
                <a:solidFill>
                  <a:schemeClr val="accent2">
                    <a:lumMod val="50000"/>
                  </a:schemeClr>
                </a:solidFill>
                <a:latin typeface="Times New Roman" pitchFamily="18" charset="0"/>
                <a:cs typeface="Times New Roman" pitchFamily="18" charset="0"/>
              </a:rPr>
              <a:t>       3. </a:t>
            </a:r>
            <a:r>
              <a:rPr lang="en-US" sz="2600" b="1" dirty="0" err="1" smtClean="0">
                <a:solidFill>
                  <a:schemeClr val="accent2">
                    <a:lumMod val="50000"/>
                  </a:schemeClr>
                </a:solidFill>
                <a:latin typeface="Times New Roman" pitchFamily="18" charset="0"/>
                <a:cs typeface="Times New Roman" pitchFamily="18" charset="0"/>
              </a:rPr>
              <a:t>Quan</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điểm</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Hồ</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Chí</a:t>
            </a:r>
            <a:r>
              <a:rPr lang="en-US" sz="2600" b="1" dirty="0" smtClean="0">
                <a:solidFill>
                  <a:schemeClr val="accent2">
                    <a:lumMod val="50000"/>
                  </a:schemeClr>
                </a:solidFill>
                <a:latin typeface="Times New Roman" pitchFamily="18" charset="0"/>
                <a:cs typeface="Times New Roman" pitchFamily="18" charset="0"/>
              </a:rPr>
              <a:t> Minh </a:t>
            </a:r>
            <a:r>
              <a:rPr lang="en-US" sz="2600" b="1" dirty="0" err="1" smtClean="0">
                <a:solidFill>
                  <a:schemeClr val="accent2">
                    <a:lumMod val="50000"/>
                  </a:schemeClr>
                </a:solidFill>
                <a:latin typeface="Times New Roman" pitchFamily="18" charset="0"/>
                <a:cs typeface="Times New Roman" pitchFamily="18" charset="0"/>
              </a:rPr>
              <a:t>về</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mục</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tiêu</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động</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lực</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của</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chủ</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nghĩa</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xã</a:t>
            </a:r>
            <a:r>
              <a:rPr lang="en-US" sz="2600" b="1" dirty="0" smtClean="0">
                <a:solidFill>
                  <a:schemeClr val="accent2">
                    <a:lumMod val="50000"/>
                  </a:schemeClr>
                </a:solidFill>
                <a:latin typeface="Times New Roman" pitchFamily="18" charset="0"/>
                <a:cs typeface="Times New Roman" pitchFamily="18" charset="0"/>
              </a:rPr>
              <a:t> </a:t>
            </a:r>
            <a:r>
              <a:rPr lang="en-US" sz="2600" b="1" dirty="0" err="1" smtClean="0">
                <a:solidFill>
                  <a:schemeClr val="accent2">
                    <a:lumMod val="50000"/>
                  </a:schemeClr>
                </a:solidFill>
                <a:latin typeface="Times New Roman" pitchFamily="18" charset="0"/>
                <a:cs typeface="Times New Roman" pitchFamily="18" charset="0"/>
              </a:rPr>
              <a:t>hội</a:t>
            </a:r>
            <a:r>
              <a:rPr lang="en-US" sz="2600" b="1" dirty="0" smtClean="0">
                <a:solidFill>
                  <a:schemeClr val="accent2">
                    <a:lumMod val="50000"/>
                  </a:schemeClr>
                </a:solidFill>
                <a:latin typeface="Times New Roman" pitchFamily="18" charset="0"/>
                <a:cs typeface="Times New Roman" pitchFamily="18" charset="0"/>
              </a:rPr>
              <a:t> ở </a:t>
            </a:r>
            <a:r>
              <a:rPr lang="en-US" sz="2600" b="1" dirty="0" err="1" smtClean="0">
                <a:solidFill>
                  <a:schemeClr val="accent2">
                    <a:lumMod val="50000"/>
                  </a:schemeClr>
                </a:solidFill>
                <a:latin typeface="Times New Roman" pitchFamily="18" charset="0"/>
                <a:cs typeface="Times New Roman" pitchFamily="18" charset="0"/>
              </a:rPr>
              <a:t>Việt</a:t>
            </a:r>
            <a:r>
              <a:rPr lang="en-US" sz="2600" b="1" dirty="0" smtClean="0">
                <a:solidFill>
                  <a:schemeClr val="accent2">
                    <a:lumMod val="50000"/>
                  </a:schemeClr>
                </a:solidFill>
                <a:latin typeface="Times New Roman" pitchFamily="18" charset="0"/>
                <a:cs typeface="Times New Roman" pitchFamily="18" charset="0"/>
              </a:rPr>
              <a:t> Nam</a:t>
            </a:r>
            <a:endParaRPr lang="en-US" b="1" i="1" dirty="0" smtClean="0">
              <a:latin typeface="Times New Roman" pitchFamily="18" charset="0"/>
              <a:cs typeface="Times New Roman" pitchFamily="18" charset="0"/>
            </a:endParaRPr>
          </a:p>
          <a:p>
            <a:pPr marL="457200" indent="-457200" algn="just">
              <a:buNone/>
            </a:pPr>
            <a:r>
              <a:rPr lang="en-US" b="1" i="1" dirty="0" smtClean="0">
                <a:solidFill>
                  <a:schemeClr val="accent2">
                    <a:lumMod val="75000"/>
                  </a:schemeClr>
                </a:solidFill>
                <a:latin typeface="Times New Roman" pitchFamily="18" charset="0"/>
                <a:cs typeface="Times New Roman" pitchFamily="18" charset="0"/>
              </a:rPr>
              <a:t>         a) </a:t>
            </a:r>
            <a:r>
              <a:rPr lang="en-US" b="1" i="1" dirty="0" err="1" smtClean="0">
                <a:solidFill>
                  <a:schemeClr val="accent2">
                    <a:lumMod val="75000"/>
                  </a:schemeClr>
                </a:solidFill>
                <a:latin typeface="Times New Roman" pitchFamily="18" charset="0"/>
                <a:cs typeface="Times New Roman" pitchFamily="18" charset="0"/>
              </a:rPr>
              <a:t>Mục</a:t>
            </a:r>
            <a:r>
              <a:rPr lang="en-US" b="1" i="1" dirty="0" smtClean="0">
                <a:solidFill>
                  <a:schemeClr val="accent2">
                    <a:lumMod val="75000"/>
                  </a:schemeClr>
                </a:solidFill>
                <a:latin typeface="Times New Roman" pitchFamily="18" charset="0"/>
                <a:cs typeface="Times New Roman" pitchFamily="18" charset="0"/>
              </a:rPr>
              <a:t> </a:t>
            </a:r>
            <a:r>
              <a:rPr lang="en-US" b="1" i="1" dirty="0" err="1" smtClean="0">
                <a:solidFill>
                  <a:schemeClr val="accent2">
                    <a:lumMod val="75000"/>
                  </a:schemeClr>
                </a:solidFill>
                <a:latin typeface="Times New Roman" pitchFamily="18" charset="0"/>
                <a:cs typeface="Times New Roman" pitchFamily="18" charset="0"/>
              </a:rPr>
              <a:t>tiêu</a:t>
            </a:r>
            <a:endParaRPr lang="en-US" b="1" i="1" dirty="0" smtClean="0">
              <a:solidFill>
                <a:schemeClr val="accent2">
                  <a:lumMod val="75000"/>
                </a:schemeClr>
              </a:solidFill>
              <a:latin typeface="Times New Roman" pitchFamily="18" charset="0"/>
              <a:cs typeface="Times New Roman" pitchFamily="18" charset="0"/>
            </a:endParaRPr>
          </a:p>
          <a:p>
            <a:pPr marL="457200" indent="-457200" algn="just">
              <a:buNone/>
            </a:pPr>
            <a:r>
              <a:rPr lang="en-US" dirty="0" smtClean="0">
                <a:latin typeface="Times New Roman" pitchFamily="18" charset="0"/>
                <a:cs typeface="Times New Roman" pitchFamily="18" charset="0"/>
              </a:rPr>
              <a:t>	    </a:t>
            </a:r>
            <a:r>
              <a:rPr lang="en-US" dirty="0" smtClean="0">
                <a:solidFill>
                  <a:srgbClr val="FF0000"/>
                </a:solidFill>
                <a:latin typeface="Times New Roman" pitchFamily="18" charset="0"/>
                <a:cs typeface="Times New Roman" pitchFamily="18" charset="0"/>
              </a:rPr>
              <a:t>-</a:t>
            </a:r>
            <a:r>
              <a:rPr lang="en-US" dirty="0" smtClean="0">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Mục</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tiêu</a:t>
            </a:r>
            <a:r>
              <a:rPr lang="en-US" dirty="0" smtClean="0">
                <a:solidFill>
                  <a:srgbClr val="FF0000"/>
                </a:solidFill>
                <a:latin typeface="Times New Roman" pitchFamily="18" charset="0"/>
                <a:cs typeface="Times New Roman" pitchFamily="18" charset="0"/>
              </a:rPr>
              <a:t> </a:t>
            </a:r>
            <a:r>
              <a:rPr lang="en-US" dirty="0" err="1" smtClean="0">
                <a:solidFill>
                  <a:srgbClr val="FF0000"/>
                </a:solidFill>
                <a:latin typeface="Times New Roman" pitchFamily="18" charset="0"/>
                <a:cs typeface="Times New Roman" pitchFamily="18" charset="0"/>
              </a:rPr>
              <a:t>chung</a:t>
            </a:r>
            <a:r>
              <a:rPr lang="en-US" dirty="0" smtClean="0">
                <a:solidFill>
                  <a:srgbClr val="FF0000"/>
                </a:solidFill>
                <a:latin typeface="Times New Roman" pitchFamily="18" charset="0"/>
                <a:cs typeface="Times New Roman" pitchFamily="18" charset="0"/>
              </a:rPr>
              <a:t>:</a:t>
            </a:r>
          </a:p>
          <a:p>
            <a:pPr marL="457200" indent="-457200" algn="just">
              <a:lnSpc>
                <a:spcPct val="150000"/>
              </a:lnSpc>
              <a:buNone/>
            </a:pPr>
            <a:r>
              <a:rPr lang="en-US" dirty="0" smtClean="0">
                <a:solidFill>
                  <a:srgbClr val="FF0000"/>
                </a:solidFill>
                <a:latin typeface="Times New Roman" pitchFamily="18" charset="0"/>
                <a:cs typeface="Times New Roman" pitchFamily="18" charset="0"/>
              </a:rPr>
              <a:t>	   </a:t>
            </a:r>
            <a:r>
              <a:rPr lang="en-US" dirty="0" smtClean="0">
                <a:latin typeface="Times New Roman" pitchFamily="18" charset="0"/>
                <a:cs typeface="Times New Roman" pitchFamily="18" charset="0"/>
              </a:rPr>
              <a:t>+ Ở Hồ Chí Minh, mục tiêu chung của chủ nghĩa xã hội và mục tiêu phấn đấu của Người là một, đó là độc lập, tự do cho dân tộc, hạnh phúc cho nhân dân.</a:t>
            </a:r>
          </a:p>
          <a:p>
            <a:pPr marL="457200" indent="-457200" algn="just">
              <a:lnSpc>
                <a:spcPct val="150000"/>
              </a:lnSpc>
              <a:buNone/>
            </a:pPr>
            <a:r>
              <a:rPr lang="en-US" dirty="0" smtClean="0">
                <a:latin typeface="Times New Roman" pitchFamily="18" charset="0"/>
                <a:cs typeface="Times New Roman" pitchFamily="18" charset="0"/>
              </a:rPr>
              <a:t>	    + Hồ Chí Minh quan niệm mục tiêu cao nhất của chủ nghĩa xã hội là nâng cao đời sống nhân dân. </a:t>
            </a:r>
          </a:p>
          <a:p>
            <a:pPr marL="457200" indent="-457200" algn="just">
              <a:buNone/>
            </a:pPr>
            <a:endParaRPr lang="en-US" dirty="0">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360"/>
                                          </p:val>
                                        </p:tav>
                                        <p:tav tm="100000">
                                          <p:val>
                                            <p:fltVal val="0"/>
                                          </p:val>
                                        </p:tav>
                                      </p:tavLst>
                                    </p:anim>
                                    <p:animEffect transition="in" filter="fade">
                                      <p:cBhvr>
                                        <p:cTn id="10" dur="10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49" presetClass="entr" presetSubtype="0" decel="10000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 calcmode="lin" valueType="num">
                                      <p:cBhvr>
                                        <p:cTn id="15"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3">
                                            <p:txEl>
                                              <p:pRg st="1" end="1"/>
                                            </p:txEl>
                                          </p:spTgt>
                                        </p:tgtEl>
                                        <p:attrNameLst>
                                          <p:attrName>style.rotation</p:attrName>
                                        </p:attrNameLst>
                                      </p:cBhvr>
                                      <p:tavLst>
                                        <p:tav tm="0">
                                          <p:val>
                                            <p:fltVal val="360"/>
                                          </p:val>
                                        </p:tav>
                                        <p:tav tm="100000">
                                          <p:val>
                                            <p:fltVal val="0"/>
                                          </p:val>
                                        </p:tav>
                                      </p:tavLst>
                                    </p:anim>
                                    <p:animEffect transition="in" filter="fade">
                                      <p:cBhvr>
                                        <p:cTn id="18" dur="1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p:cTn id="23"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4"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5" dur="1000" fill="hold"/>
                                        <p:tgtEl>
                                          <p:spTgt spid="3">
                                            <p:txEl>
                                              <p:pRg st="2" end="2"/>
                                            </p:txEl>
                                          </p:spTgt>
                                        </p:tgtEl>
                                        <p:attrNameLst>
                                          <p:attrName>style.rotation</p:attrName>
                                        </p:attrNameLst>
                                      </p:cBhvr>
                                      <p:tavLst>
                                        <p:tav tm="0">
                                          <p:val>
                                            <p:fltVal val="360"/>
                                          </p:val>
                                        </p:tav>
                                        <p:tav tm="100000">
                                          <p:val>
                                            <p:fltVal val="0"/>
                                          </p:val>
                                        </p:tav>
                                      </p:tavLst>
                                    </p:anim>
                                    <p:animEffect transition="in" filter="fade">
                                      <p:cBhvr>
                                        <p:cTn id="26" dur="10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p:cTn id="31"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2"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33" dur="1000" fill="hold"/>
                                        <p:tgtEl>
                                          <p:spTgt spid="3">
                                            <p:txEl>
                                              <p:pRg st="3" end="3"/>
                                            </p:txEl>
                                          </p:spTgt>
                                        </p:tgtEl>
                                        <p:attrNameLst>
                                          <p:attrName>style.rotation</p:attrName>
                                        </p:attrNameLst>
                                      </p:cBhvr>
                                      <p:tavLst>
                                        <p:tav tm="0">
                                          <p:val>
                                            <p:fltVal val="360"/>
                                          </p:val>
                                        </p:tav>
                                        <p:tav tm="100000">
                                          <p:val>
                                            <p:fltVal val="0"/>
                                          </p:val>
                                        </p:tav>
                                      </p:tavLst>
                                    </p:anim>
                                    <p:animEffect transition="in" filter="fade">
                                      <p:cBhvr>
                                        <p:cTn id="34" dur="1000"/>
                                        <p:tgtEl>
                                          <p:spTgt spid="3">
                                            <p:txEl>
                                              <p:pRg st="3" end="3"/>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49" presetClass="entr" presetSubtype="0" decel="10000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 calcmode="lin" valueType="num">
                                      <p:cBhvr>
                                        <p:cTn id="39" dur="10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0" dur="1000" fill="hold"/>
                                        <p:tgtEl>
                                          <p:spTgt spid="3">
                                            <p:txEl>
                                              <p:pRg st="4" end="4"/>
                                            </p:txEl>
                                          </p:spTgt>
                                        </p:tgtEl>
                                        <p:attrNameLst>
                                          <p:attrName>ppt_h</p:attrName>
                                        </p:attrNameLst>
                                      </p:cBhvr>
                                      <p:tavLst>
                                        <p:tav tm="0">
                                          <p:val>
                                            <p:fltVal val="0"/>
                                          </p:val>
                                        </p:tav>
                                        <p:tav tm="100000">
                                          <p:val>
                                            <p:strVal val="#ppt_h"/>
                                          </p:val>
                                        </p:tav>
                                      </p:tavLst>
                                    </p:anim>
                                    <p:anim calcmode="lin" valueType="num">
                                      <p:cBhvr>
                                        <p:cTn id="41" dur="1000" fill="hold"/>
                                        <p:tgtEl>
                                          <p:spTgt spid="3">
                                            <p:txEl>
                                              <p:pRg st="4" end="4"/>
                                            </p:txEl>
                                          </p:spTgt>
                                        </p:tgtEl>
                                        <p:attrNameLst>
                                          <p:attrName>style.rotation</p:attrName>
                                        </p:attrNameLst>
                                      </p:cBhvr>
                                      <p:tavLst>
                                        <p:tav tm="0">
                                          <p:val>
                                            <p:fltVal val="360"/>
                                          </p:val>
                                        </p:tav>
                                        <p:tav tm="100000">
                                          <p:val>
                                            <p:fltVal val="0"/>
                                          </p:val>
                                        </p:tav>
                                      </p:tavLst>
                                    </p:anim>
                                    <p:animEffect transition="in" filter="fade">
                                      <p:cBhvr>
                                        <p:cTn id="42"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2590800" y="1078523"/>
            <a:ext cx="6172200" cy="12192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i="1" dirty="0">
                <a:latin typeface="Times New Roman" pitchFamily="18" charset="0"/>
                <a:cs typeface="Times New Roman" pitchFamily="18" charset="0"/>
              </a:rPr>
              <a:t>Chế độ chính trị phải do nhân dân lao động làm chủ, Nhà nước là của dân, do dân và vì dân. </a:t>
            </a:r>
            <a:endParaRPr lang="en-US" sz="2400" i="1" dirty="0"/>
          </a:p>
        </p:txBody>
      </p:sp>
      <p:sp>
        <p:nvSpPr>
          <p:cNvPr id="5" name="Rounded Rectangle 4"/>
          <p:cNvSpPr/>
          <p:nvPr/>
        </p:nvSpPr>
        <p:spPr>
          <a:xfrm>
            <a:off x="2607212" y="3961229"/>
            <a:ext cx="6172200" cy="1372772"/>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lnSpc>
                <a:spcPct val="150000"/>
              </a:lnSpc>
              <a:buNone/>
            </a:pPr>
            <a:r>
              <a:rPr lang="en-US" sz="2400" i="1" dirty="0">
                <a:latin typeface="Times New Roman" pitchFamily="18" charset="0"/>
                <a:cs typeface="Times New Roman" pitchFamily="18" charset="0"/>
              </a:rPr>
              <a:t>Nhà nước có hai chức năng: dân chủ với nhân dân, chuyên chính với kẻ thù của nhân dân.</a:t>
            </a:r>
          </a:p>
          <a:p>
            <a:pPr algn="ctr">
              <a:lnSpc>
                <a:spcPct val="150000"/>
              </a:lnSpc>
              <a:buNone/>
            </a:pPr>
            <a:endParaRPr lang="en-US" sz="2400" i="1" dirty="0">
              <a:latin typeface="Times New Roman" pitchFamily="18" charset="0"/>
              <a:cs typeface="Times New Roman" pitchFamily="18" charset="0"/>
            </a:endParaRPr>
          </a:p>
        </p:txBody>
      </p:sp>
      <p:sp>
        <p:nvSpPr>
          <p:cNvPr id="6" name="Rounded Rectangle 5"/>
          <p:cNvSpPr/>
          <p:nvPr/>
        </p:nvSpPr>
        <p:spPr>
          <a:xfrm>
            <a:off x="76200" y="2590800"/>
            <a:ext cx="1828800" cy="12192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i="1" dirty="0">
                <a:solidFill>
                  <a:srgbClr val="0070C0"/>
                </a:solidFill>
                <a:latin typeface="Times New Roman" pitchFamily="18" charset="0"/>
                <a:cs typeface="Times New Roman" pitchFamily="18" charset="0"/>
              </a:rPr>
              <a:t>Mục tiêu chính </a:t>
            </a:r>
            <a:r>
              <a:rPr lang="en-US" sz="2400" i="1" dirty="0" smtClean="0">
                <a:solidFill>
                  <a:srgbClr val="0070C0"/>
                </a:solidFill>
                <a:latin typeface="Times New Roman" pitchFamily="18" charset="0"/>
                <a:cs typeface="Times New Roman" pitchFamily="18" charset="0"/>
              </a:rPr>
              <a:t>trị</a:t>
            </a:r>
            <a:endParaRPr lang="en-US" sz="2400" i="1" dirty="0"/>
          </a:p>
        </p:txBody>
      </p:sp>
      <p:sp>
        <p:nvSpPr>
          <p:cNvPr id="7" name="Rectangle 6"/>
          <p:cNvSpPr/>
          <p:nvPr/>
        </p:nvSpPr>
        <p:spPr>
          <a:xfrm>
            <a:off x="609599" y="272534"/>
            <a:ext cx="3352801" cy="523220"/>
          </a:xfrm>
          <a:prstGeom prst="rect">
            <a:avLst/>
          </a:prstGeom>
        </p:spPr>
        <p:txBody>
          <a:bodyPr wrap="square">
            <a:spAutoFit/>
          </a:bodyPr>
          <a:lstStyle/>
          <a:p>
            <a:r>
              <a:rPr lang="en-US" sz="2800" b="1" dirty="0">
                <a:solidFill>
                  <a:srgbClr val="FF0000"/>
                </a:solidFill>
                <a:latin typeface="Times New Roman" pitchFamily="18" charset="0"/>
                <a:cs typeface="Times New Roman" pitchFamily="18" charset="0"/>
              </a:rPr>
              <a:t> - Mục tiêu cụ thể:</a:t>
            </a:r>
            <a:endParaRPr lang="en-US" sz="2800" dirty="0"/>
          </a:p>
        </p:txBody>
      </p:sp>
      <p:cxnSp>
        <p:nvCxnSpPr>
          <p:cNvPr id="9" name="Straight Arrow Connector 8"/>
          <p:cNvCxnSpPr>
            <a:stCxn id="6" idx="3"/>
            <a:endCxn id="4" idx="1"/>
          </p:cNvCxnSpPr>
          <p:nvPr/>
        </p:nvCxnSpPr>
        <p:spPr>
          <a:xfrm flipV="1">
            <a:off x="1905000" y="1688123"/>
            <a:ext cx="685800" cy="151227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stCxn id="6" idx="3"/>
            <a:endCxn id="5" idx="1"/>
          </p:cNvCxnSpPr>
          <p:nvPr/>
        </p:nvCxnSpPr>
        <p:spPr>
          <a:xfrm>
            <a:off x="1905000" y="3200400"/>
            <a:ext cx="702212" cy="1447215"/>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7724439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152400" y="2593436"/>
            <a:ext cx="2514600" cy="3253741"/>
          </a:xfrm>
          <a:prstGeom prst="ellipse">
            <a:avLst/>
          </a:prstGeom>
        </p:spPr>
        <p:style>
          <a:lnRef idx="1">
            <a:schemeClr val="accent4"/>
          </a:lnRef>
          <a:fillRef idx="2">
            <a:schemeClr val="accent4"/>
          </a:fillRef>
          <a:effectRef idx="1">
            <a:schemeClr val="accent4"/>
          </a:effectRef>
          <a:fontRef idx="minor">
            <a:schemeClr val="dk1"/>
          </a:fontRef>
        </p:style>
        <p:txBody>
          <a:bodyPr rtlCol="0" anchor="ctr"/>
          <a:lstStyle/>
          <a:p>
            <a:pPr algn="just">
              <a:buNone/>
            </a:pPr>
            <a:r>
              <a:rPr lang="en-US" sz="2400" i="1" dirty="0" smtClean="0">
                <a:latin typeface="Times New Roman" pitchFamily="18" charset="0"/>
                <a:cs typeface="Times New Roman" pitchFamily="18" charset="0"/>
              </a:rPr>
              <a:t>Công </a:t>
            </a:r>
            <a:r>
              <a:rPr lang="en-US" sz="2400" i="1" dirty="0">
                <a:latin typeface="Times New Roman" pitchFamily="18" charset="0"/>
                <a:cs typeface="Times New Roman" pitchFamily="18" charset="0"/>
              </a:rPr>
              <a:t>– nông nghiệp </a:t>
            </a:r>
          </a:p>
          <a:p>
            <a:pPr algn="just">
              <a:buNone/>
            </a:pPr>
            <a:r>
              <a:rPr lang="en-US" sz="2400" i="1" dirty="0">
                <a:latin typeface="Times New Roman" pitchFamily="18" charset="0"/>
                <a:cs typeface="Times New Roman" pitchFamily="18" charset="0"/>
              </a:rPr>
              <a:t>h</a:t>
            </a:r>
            <a:r>
              <a:rPr lang="en-US" sz="2400" i="1" dirty="0" smtClean="0">
                <a:latin typeface="Times New Roman" pitchFamily="18" charset="0"/>
                <a:cs typeface="Times New Roman" pitchFamily="18" charset="0"/>
              </a:rPr>
              <a:t>iện đại</a:t>
            </a:r>
            <a:r>
              <a:rPr lang="en-US" sz="2400" i="1" dirty="0">
                <a:latin typeface="Times New Roman" pitchFamily="18" charset="0"/>
                <a:cs typeface="Times New Roman" pitchFamily="18" charset="0"/>
              </a:rPr>
              <a:t>, khoa học – kỹ thuật tiên tiến</a:t>
            </a:r>
            <a:endParaRPr lang="en-US" sz="2400" i="1" dirty="0"/>
          </a:p>
        </p:txBody>
      </p:sp>
      <p:sp>
        <p:nvSpPr>
          <p:cNvPr id="5" name="Oval 4"/>
          <p:cNvSpPr/>
          <p:nvPr/>
        </p:nvSpPr>
        <p:spPr>
          <a:xfrm>
            <a:off x="6324600" y="2593436"/>
            <a:ext cx="2590800" cy="3253741"/>
          </a:xfrm>
          <a:prstGeom prst="ellipse">
            <a:avLst/>
          </a:prstGeom>
        </p:spPr>
        <p:style>
          <a:lnRef idx="1">
            <a:schemeClr val="accent2"/>
          </a:lnRef>
          <a:fillRef idx="2">
            <a:schemeClr val="accent2"/>
          </a:fillRef>
          <a:effectRef idx="1">
            <a:schemeClr val="accent2"/>
          </a:effectRef>
          <a:fontRef idx="minor">
            <a:schemeClr val="dk1"/>
          </a:fontRef>
        </p:style>
        <p:txBody>
          <a:bodyPr rtlCol="0" anchor="ctr"/>
          <a:lstStyle/>
          <a:p>
            <a:pPr algn="ctr">
              <a:buNone/>
            </a:pPr>
            <a:r>
              <a:rPr lang="en-US" sz="2400" i="1" dirty="0" smtClean="0">
                <a:latin typeface="Times New Roman" pitchFamily="18" charset="0"/>
                <a:cs typeface="Times New Roman" pitchFamily="18" charset="0"/>
              </a:rPr>
              <a:t>Phát </a:t>
            </a:r>
            <a:r>
              <a:rPr lang="en-US" sz="2400" i="1" dirty="0">
                <a:latin typeface="Times New Roman" pitchFamily="18" charset="0"/>
                <a:cs typeface="Times New Roman" pitchFamily="18" charset="0"/>
              </a:rPr>
              <a:t>triển </a:t>
            </a:r>
          </a:p>
          <a:p>
            <a:pPr algn="ctr">
              <a:lnSpc>
                <a:spcPct val="150000"/>
              </a:lnSpc>
              <a:buNone/>
            </a:pPr>
            <a:r>
              <a:rPr lang="en-US" sz="2400" i="1" dirty="0">
                <a:latin typeface="Times New Roman" pitchFamily="18" charset="0"/>
                <a:cs typeface="Times New Roman" pitchFamily="18" charset="0"/>
              </a:rPr>
              <a:t>toàn diện các ngành</a:t>
            </a:r>
            <a:endParaRPr lang="en-US" sz="2400" i="1" dirty="0"/>
          </a:p>
        </p:txBody>
      </p:sp>
      <p:sp>
        <p:nvSpPr>
          <p:cNvPr id="6" name="Oval 5"/>
          <p:cNvSpPr/>
          <p:nvPr/>
        </p:nvSpPr>
        <p:spPr>
          <a:xfrm>
            <a:off x="2971800" y="2593436"/>
            <a:ext cx="3124200" cy="3276600"/>
          </a:xfrm>
          <a:prstGeom prst="ellipse">
            <a:avLst/>
          </a:prstGeom>
        </p:spPr>
        <p:style>
          <a:lnRef idx="1">
            <a:schemeClr val="accent5"/>
          </a:lnRef>
          <a:fillRef idx="2">
            <a:schemeClr val="accent5"/>
          </a:fillRef>
          <a:effectRef idx="1">
            <a:schemeClr val="accent5"/>
          </a:effectRef>
          <a:fontRef idx="minor">
            <a:schemeClr val="dk1"/>
          </a:fontRef>
        </p:style>
        <p:txBody>
          <a:bodyPr rtlCol="0" anchor="ctr"/>
          <a:lstStyle/>
          <a:p>
            <a:pPr algn="ctr">
              <a:buNone/>
            </a:pPr>
            <a:r>
              <a:rPr lang="en-US" sz="2000" i="1" dirty="0" smtClean="0">
                <a:latin typeface="Times New Roman" pitchFamily="18" charset="0"/>
                <a:cs typeface="Times New Roman" pitchFamily="18" charset="0"/>
              </a:rPr>
              <a:t>Cách </a:t>
            </a:r>
            <a:r>
              <a:rPr lang="en-US" sz="2000" i="1" dirty="0">
                <a:latin typeface="Times New Roman" pitchFamily="18" charset="0"/>
                <a:cs typeface="Times New Roman" pitchFamily="18" charset="0"/>
              </a:rPr>
              <a:t>bóc lột theo chủ </a:t>
            </a:r>
          </a:p>
          <a:p>
            <a:pPr algn="ctr">
              <a:buNone/>
            </a:pPr>
            <a:r>
              <a:rPr lang="en-US" sz="2000" i="1" dirty="0">
                <a:latin typeface="Times New Roman" pitchFamily="18" charset="0"/>
                <a:cs typeface="Times New Roman" pitchFamily="18" charset="0"/>
              </a:rPr>
              <a:t>nghĩa tư bản được bỏ dần, đời sống vật chất của nhân dân </a:t>
            </a:r>
          </a:p>
          <a:p>
            <a:pPr algn="ctr">
              <a:buNone/>
            </a:pPr>
            <a:r>
              <a:rPr lang="en-US" sz="2000" i="1" dirty="0">
                <a:latin typeface="Times New Roman" pitchFamily="18" charset="0"/>
                <a:cs typeface="Times New Roman" pitchFamily="18" charset="0"/>
              </a:rPr>
              <a:t>ngày càng được c</a:t>
            </a:r>
            <a:r>
              <a:rPr lang="vi-VN" sz="2000" i="1" dirty="0">
                <a:latin typeface="Times New Roman" pitchFamily="18" charset="0"/>
                <a:cs typeface="Times New Roman" pitchFamily="18" charset="0"/>
              </a:rPr>
              <a:t>ải</a:t>
            </a:r>
            <a:r>
              <a:rPr lang="en-US" sz="2000" i="1" dirty="0">
                <a:latin typeface="Times New Roman" pitchFamily="18" charset="0"/>
                <a:cs typeface="Times New Roman" pitchFamily="18" charset="0"/>
              </a:rPr>
              <a:t> thiện.</a:t>
            </a:r>
          </a:p>
          <a:p>
            <a:pPr algn="ctr">
              <a:buNone/>
            </a:pPr>
            <a:endParaRPr lang="en-US" sz="2000" i="1" dirty="0"/>
          </a:p>
        </p:txBody>
      </p:sp>
      <p:sp>
        <p:nvSpPr>
          <p:cNvPr id="7" name="Rounded Rectangle 6"/>
          <p:cNvSpPr/>
          <p:nvPr/>
        </p:nvSpPr>
        <p:spPr>
          <a:xfrm>
            <a:off x="1524000" y="735329"/>
            <a:ext cx="5791200" cy="762000"/>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3200" b="1" i="1" dirty="0">
                <a:solidFill>
                  <a:srgbClr val="0070C0"/>
                </a:solidFill>
                <a:latin typeface="Times New Roman" pitchFamily="18" charset="0"/>
                <a:cs typeface="Times New Roman" pitchFamily="18" charset="0"/>
              </a:rPr>
              <a:t>Mục tiêu kinh </a:t>
            </a:r>
            <a:r>
              <a:rPr lang="en-US" sz="3200" b="1" i="1" dirty="0" smtClean="0">
                <a:solidFill>
                  <a:srgbClr val="0070C0"/>
                </a:solidFill>
                <a:latin typeface="Times New Roman" pitchFamily="18" charset="0"/>
                <a:cs typeface="Times New Roman" pitchFamily="18" charset="0"/>
              </a:rPr>
              <a:t>tế</a:t>
            </a:r>
            <a:endParaRPr lang="en-US" sz="3200" dirty="0"/>
          </a:p>
        </p:txBody>
      </p:sp>
      <p:cxnSp>
        <p:nvCxnSpPr>
          <p:cNvPr id="9" name="Straight Connector 8"/>
          <p:cNvCxnSpPr/>
          <p:nvPr/>
        </p:nvCxnSpPr>
        <p:spPr>
          <a:xfrm flipV="1">
            <a:off x="1426112" y="1846677"/>
            <a:ext cx="6193888" cy="7620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a:endCxn id="5" idx="0"/>
          </p:cNvCxnSpPr>
          <p:nvPr/>
        </p:nvCxnSpPr>
        <p:spPr>
          <a:xfrm>
            <a:off x="7620000" y="1884777"/>
            <a:ext cx="0" cy="70865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0"/>
            <a:endCxn id="4" idx="0"/>
          </p:cNvCxnSpPr>
          <p:nvPr/>
        </p:nvCxnSpPr>
        <p:spPr>
          <a:xfrm>
            <a:off x="1409700" y="2593436"/>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4" idx="0"/>
          </p:cNvCxnSpPr>
          <p:nvPr/>
        </p:nvCxnSpPr>
        <p:spPr>
          <a:xfrm>
            <a:off x="1409700" y="1922877"/>
            <a:ext cx="0" cy="67055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a:stCxn id="7" idx="2"/>
          </p:cNvCxnSpPr>
          <p:nvPr/>
        </p:nvCxnSpPr>
        <p:spPr>
          <a:xfrm>
            <a:off x="4419600" y="1497329"/>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7" idx="2"/>
          </p:cNvCxnSpPr>
          <p:nvPr/>
        </p:nvCxnSpPr>
        <p:spPr>
          <a:xfrm>
            <a:off x="4419600" y="1497329"/>
            <a:ext cx="0" cy="425548"/>
          </a:xfrm>
          <a:prstGeom prst="line">
            <a:avLst/>
          </a:prstGeom>
          <a:ln/>
        </p:spPr>
        <p:style>
          <a:lnRef idx="2">
            <a:schemeClr val="accent3"/>
          </a:lnRef>
          <a:fillRef idx="0">
            <a:schemeClr val="accent3"/>
          </a:fillRef>
          <a:effectRef idx="1">
            <a:schemeClr val="accent3"/>
          </a:effectRef>
          <a:fontRef idx="minor">
            <a:schemeClr val="tx1"/>
          </a:fontRef>
        </p:style>
      </p:cxnSp>
      <p:cxnSp>
        <p:nvCxnSpPr>
          <p:cNvPr id="33" name="Straight Arrow Connector 32"/>
          <p:cNvCxnSpPr/>
          <p:nvPr/>
        </p:nvCxnSpPr>
        <p:spPr>
          <a:xfrm>
            <a:off x="4419600" y="1922877"/>
            <a:ext cx="0" cy="670559"/>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30478597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304800"/>
            <a:ext cx="8458200" cy="6169152"/>
          </a:xfrm>
        </p:spPr>
        <p:txBody>
          <a:bodyPr/>
          <a:lstStyle/>
          <a:p>
            <a:pPr>
              <a:buNone/>
            </a:pPr>
            <a:r>
              <a:rPr lang="en-US" i="1" dirty="0" smtClean="0">
                <a:latin typeface="Times New Roman" pitchFamily="18" charset="0"/>
                <a:cs typeface="Times New Roman" pitchFamily="18" charset="0"/>
              </a:rPr>
              <a:t> </a:t>
            </a:r>
            <a:endParaRPr lang="en-US" i="1" dirty="0" smtClean="0">
              <a:solidFill>
                <a:srgbClr val="FF0000"/>
              </a:solidFill>
              <a:latin typeface="Times New Roman" pitchFamily="18" charset="0"/>
              <a:cs typeface="Times New Roman" pitchFamily="18" charset="0"/>
            </a:endParaRPr>
          </a:p>
          <a:p>
            <a:pPr>
              <a:buNone/>
            </a:pPr>
            <a:r>
              <a:rPr lang="en-US" i="1" dirty="0" smtClean="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Mục</a:t>
            </a:r>
            <a:r>
              <a:rPr lang="en-US" sz="2800" b="1" i="1" dirty="0" smtClean="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tiêu</a:t>
            </a:r>
            <a:r>
              <a:rPr lang="en-US" sz="2800" b="1" i="1" dirty="0" smtClean="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văn</a:t>
            </a:r>
            <a:r>
              <a:rPr lang="en-US" sz="2800" b="1" i="1" dirty="0" smtClean="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hóa</a:t>
            </a:r>
            <a:r>
              <a:rPr lang="en-US" sz="2800" b="1" i="1" dirty="0" smtClean="0">
                <a:solidFill>
                  <a:srgbClr val="FF0000"/>
                </a:solidFill>
                <a:latin typeface="Times New Roman" pitchFamily="18" charset="0"/>
                <a:cs typeface="Times New Roman" pitchFamily="18" charset="0"/>
              </a:rPr>
              <a:t> – </a:t>
            </a:r>
            <a:r>
              <a:rPr lang="en-US" sz="2800" b="1" i="1" dirty="0" err="1" smtClean="0">
                <a:solidFill>
                  <a:srgbClr val="FF0000"/>
                </a:solidFill>
                <a:latin typeface="Times New Roman" pitchFamily="18" charset="0"/>
                <a:cs typeface="Times New Roman" pitchFamily="18" charset="0"/>
              </a:rPr>
              <a:t>xã</a:t>
            </a:r>
            <a:r>
              <a:rPr lang="en-US" sz="2800" b="1" i="1" dirty="0" smtClean="0">
                <a:solidFill>
                  <a:srgbClr val="FF0000"/>
                </a:solidFill>
                <a:latin typeface="Times New Roman" pitchFamily="18" charset="0"/>
                <a:cs typeface="Times New Roman" pitchFamily="18" charset="0"/>
              </a:rPr>
              <a:t> </a:t>
            </a:r>
            <a:r>
              <a:rPr lang="en-US" sz="2800" b="1" i="1" dirty="0" err="1" smtClean="0">
                <a:solidFill>
                  <a:srgbClr val="FF0000"/>
                </a:solidFill>
                <a:latin typeface="Times New Roman" pitchFamily="18" charset="0"/>
                <a:cs typeface="Times New Roman" pitchFamily="18" charset="0"/>
              </a:rPr>
              <a:t>hội</a:t>
            </a:r>
            <a:r>
              <a:rPr lang="en-US" sz="2800" b="1" dirty="0" smtClean="0">
                <a:solidFill>
                  <a:srgbClr val="FF0000"/>
                </a:solidFill>
                <a:latin typeface="Times New Roman" pitchFamily="18" charset="0"/>
                <a:cs typeface="Times New Roman" pitchFamily="18" charset="0"/>
              </a:rPr>
              <a:t>:</a:t>
            </a:r>
          </a:p>
          <a:p>
            <a:pPr algn="just">
              <a:buNone/>
            </a:pPr>
            <a:r>
              <a:rPr lang="en-US" dirty="0" smtClean="0">
                <a:solidFill>
                  <a:srgbClr val="FF0000"/>
                </a:solidFill>
                <a:latin typeface="Times New Roman" pitchFamily="18" charset="0"/>
                <a:cs typeface="Times New Roman" pitchFamily="18" charset="0"/>
              </a:rPr>
              <a:t>	  </a:t>
            </a:r>
          </a:p>
          <a:p>
            <a:pPr algn="just">
              <a:lnSpc>
                <a:spcPct val="150000"/>
              </a:lnSpc>
              <a:buNone/>
            </a:pPr>
            <a:r>
              <a:rPr lang="en-US" dirty="0" smtClean="0">
                <a:solidFill>
                  <a:srgbClr val="FF0000"/>
                </a:solidFill>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
        <p:nvSpPr>
          <p:cNvPr id="2" name="Rounded Rectangular Callout 1"/>
          <p:cNvSpPr/>
          <p:nvPr/>
        </p:nvSpPr>
        <p:spPr>
          <a:xfrm>
            <a:off x="533400" y="1524000"/>
            <a:ext cx="7772400" cy="4419600"/>
          </a:xfrm>
          <a:prstGeom prst="wedgeRoundRectCallout">
            <a:avLst/>
          </a:prstGeom>
        </p:spPr>
        <p:style>
          <a:lnRef idx="1">
            <a:schemeClr val="accent2"/>
          </a:lnRef>
          <a:fillRef idx="2">
            <a:schemeClr val="accent2"/>
          </a:fillRef>
          <a:effectRef idx="1">
            <a:schemeClr val="accent2"/>
          </a:effectRef>
          <a:fontRef idx="minor">
            <a:schemeClr val="dk1"/>
          </a:fontRef>
        </p:style>
        <p:txBody>
          <a:bodyPr rtlCol="0" anchor="ctr"/>
          <a:lstStyle/>
          <a:p>
            <a:pPr algn="just">
              <a:lnSpc>
                <a:spcPct val="150000"/>
              </a:lnSpc>
              <a:buNone/>
            </a:pPr>
            <a:r>
              <a:rPr lang="en-US" sz="2400" i="1" dirty="0">
                <a:latin typeface="Times New Roman" pitchFamily="18" charset="0"/>
                <a:cs typeface="Times New Roman" pitchFamily="18" charset="0"/>
              </a:rPr>
              <a:t>Theo Hồ Chí Minh, văn hóa là một mục tiêu cơ bản của cách mạng xã hội chủ nghĩa. Văn hóa thể hiện trong mọi sinh hoạt tinh thần của xã hội, đó là xóa nạn mù chữ, xây dựng, phát triển giáo dục, nâng cao dân trí, xây dựng, phát triển văn hóa nghệ thuật, thực hiện nếp sống mới, thực hành vệ sinh phòng bệnh, giải trí lành mạnh, bài trừ mê tín dị đoan, khắc phục phong tục tập quán lạc hậu.</a:t>
            </a: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900" decel="100000" fill="hold"/>
                                        <p:tgtEl>
                                          <p:spTgt spid="3">
                                            <p:txEl>
                                              <p:pRg st="0" end="0"/>
                                            </p:txEl>
                                          </p:spTgt>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
                                            <p:txEl>
                                              <p:pRg st="0" end="0"/>
                                            </p:txEl>
                                          </p:spTgt>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1000"/>
                                        <p:tgtEl>
                                          <p:spTgt spid="3">
                                            <p:txEl>
                                              <p:pRg st="1" end="1"/>
                                            </p:txEl>
                                          </p:spTgt>
                                        </p:tgtEl>
                                      </p:cBhvr>
                                    </p:animEffect>
                                    <p:anim calcmode="lin" valueType="num">
                                      <p:cBhvr>
                                        <p:cTn id="16"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7" dur="900" decel="100000" fill="hold"/>
                                        <p:tgtEl>
                                          <p:spTgt spid="3">
                                            <p:txEl>
                                              <p:pRg st="1" end="1"/>
                                            </p:txEl>
                                          </p:spTgt>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3">
                                            <p:txEl>
                                              <p:pRg st="1" end="1"/>
                                            </p:txEl>
                                          </p:spTgt>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7" presetClass="entr" presetSubtype="0"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fade">
                                      <p:cBhvr>
                                        <p:cTn id="23" dur="1000"/>
                                        <p:tgtEl>
                                          <p:spTgt spid="3">
                                            <p:txEl>
                                              <p:pRg st="2" end="2"/>
                                            </p:txEl>
                                          </p:spTgt>
                                        </p:tgtEl>
                                      </p:cBhvr>
                                    </p:animEffect>
                                    <p:anim calcmode="lin" valueType="num">
                                      <p:cBhvr>
                                        <p:cTn id="24"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5" dur="900" decel="100000" fill="hold"/>
                                        <p:tgtEl>
                                          <p:spTgt spid="3">
                                            <p:txEl>
                                              <p:pRg st="2" end="2"/>
                                            </p:txEl>
                                          </p:spTgt>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3">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37" presetClass="entr" presetSubtype="0"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fade">
                                      <p:cBhvr>
                                        <p:cTn id="31" dur="1000"/>
                                        <p:tgtEl>
                                          <p:spTgt spid="3">
                                            <p:txEl>
                                              <p:pRg st="3" end="3"/>
                                            </p:txEl>
                                          </p:spTgt>
                                        </p:tgtEl>
                                      </p:cBhvr>
                                    </p:animEffect>
                                    <p:anim calcmode="lin" valueType="num">
                                      <p:cBhvr>
                                        <p:cTn id="3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3" dur="900" decel="100000" fill="hold"/>
                                        <p:tgtEl>
                                          <p:spTgt spid="3">
                                            <p:txEl>
                                              <p:pRg st="3" end="3"/>
                                            </p:txEl>
                                          </p:spTgt>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3">
                                            <p:txEl>
                                              <p:pRg st="3" end="3"/>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066800" y="304800"/>
            <a:ext cx="7543800" cy="1676400"/>
          </a:xfrm>
          <a:prstGeom prst="roundRect">
            <a:avLst/>
          </a:prstGeom>
        </p:spPr>
        <p:style>
          <a:lnRef idx="2">
            <a:schemeClr val="accent1">
              <a:shade val="50000"/>
            </a:schemeClr>
          </a:lnRef>
          <a:fillRef idx="1001">
            <a:schemeClr val="lt2"/>
          </a:fillRef>
          <a:effectRef idx="0">
            <a:schemeClr val="accent1"/>
          </a:effectRef>
          <a:fontRef idx="minor">
            <a:schemeClr val="lt1"/>
          </a:fontRef>
        </p:style>
        <p:txBody>
          <a:bodyPr rtlCol="0" anchor="ctr"/>
          <a:lstStyle/>
          <a:p>
            <a:pPr algn="just">
              <a:lnSpc>
                <a:spcPct val="150000"/>
              </a:lnSpc>
              <a:buNone/>
            </a:pPr>
            <a:r>
              <a:rPr lang="en-US" sz="2400" dirty="0">
                <a:solidFill>
                  <a:srgbClr val="FF0000"/>
                </a:solidFill>
                <a:latin typeface="Times New Roman" pitchFamily="18" charset="0"/>
                <a:cs typeface="Times New Roman" pitchFamily="18" charset="0"/>
              </a:rPr>
              <a:t>Về bản chất của nền văn hóa xã hội chủ nghĩa Việt Nam, Người khẳng định: “phải xã hội chủ nghĩa về nội dung”. </a:t>
            </a:r>
          </a:p>
        </p:txBody>
      </p:sp>
      <p:sp>
        <p:nvSpPr>
          <p:cNvPr id="5" name="Rounded Rectangle 4"/>
          <p:cNvSpPr/>
          <p:nvPr/>
        </p:nvSpPr>
        <p:spPr>
          <a:xfrm>
            <a:off x="1066800" y="2362200"/>
            <a:ext cx="7543800" cy="990600"/>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400" dirty="0">
                <a:latin typeface="Times New Roman" pitchFamily="18" charset="0"/>
                <a:cs typeface="Times New Roman" pitchFamily="18" charset="0"/>
              </a:rPr>
              <a:t>Phương châm xây dựng nền văn hóa mới là: độc lập, khoa học, đại </a:t>
            </a:r>
            <a:r>
              <a:rPr lang="en-US" sz="2400" dirty="0" smtClean="0">
                <a:latin typeface="Times New Roman" pitchFamily="18" charset="0"/>
                <a:cs typeface="Times New Roman" pitchFamily="18" charset="0"/>
              </a:rPr>
              <a:t>chúng.</a:t>
            </a:r>
            <a:endParaRPr lang="en-US" sz="2400" dirty="0">
              <a:latin typeface="Times New Roman" pitchFamily="18" charset="0"/>
              <a:cs typeface="Times New Roman" pitchFamily="18" charset="0"/>
            </a:endParaRPr>
          </a:p>
        </p:txBody>
      </p:sp>
      <p:sp>
        <p:nvSpPr>
          <p:cNvPr id="6" name="Rounded Rectangle 5"/>
          <p:cNvSpPr/>
          <p:nvPr/>
        </p:nvSpPr>
        <p:spPr>
          <a:xfrm>
            <a:off x="1066800" y="3733800"/>
            <a:ext cx="7543800" cy="11049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a:latin typeface="Times New Roman" pitchFamily="18" charset="0"/>
                <a:cs typeface="Times New Roman" pitchFamily="18" charset="0"/>
              </a:rPr>
              <a:t>Hồ Chí Minh đặt lên hàng đầu nhiệm vụ của cách mạng xã hội chủ nghĩa là đào tạo con </a:t>
            </a:r>
            <a:r>
              <a:rPr lang="en-US" sz="2400" dirty="0" smtClean="0">
                <a:latin typeface="Times New Roman" pitchFamily="18" charset="0"/>
                <a:cs typeface="Times New Roman" pitchFamily="18" charset="0"/>
              </a:rPr>
              <a:t>người.</a:t>
            </a:r>
            <a:endParaRPr lang="en-US" sz="2400" dirty="0">
              <a:latin typeface="Times New Roman" pitchFamily="18" charset="0"/>
              <a:cs typeface="Times New Roman" pitchFamily="18" charset="0"/>
            </a:endParaRPr>
          </a:p>
        </p:txBody>
      </p:sp>
      <p:sp>
        <p:nvSpPr>
          <p:cNvPr id="7" name="Rounded Rectangle 6"/>
          <p:cNvSpPr/>
          <p:nvPr/>
        </p:nvSpPr>
        <p:spPr>
          <a:xfrm>
            <a:off x="1066800" y="5257800"/>
            <a:ext cx="7543800" cy="12192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lang="en-US" sz="2400" dirty="0">
                <a:latin typeface="Times New Roman" pitchFamily="18" charset="0"/>
                <a:cs typeface="Times New Roman" pitchFamily="18" charset="0"/>
              </a:rPr>
              <a:t>Hồ Chí Minh luôn luôn nhấn mạnh đến trau dồi, rèn luyện đạo đức cách mạng; đồng thời Người cũng rất quan tâm đến mặt tài </a:t>
            </a:r>
            <a:r>
              <a:rPr lang="en-US" sz="2400" dirty="0" smtClean="0">
                <a:latin typeface="Times New Roman" pitchFamily="18" charset="0"/>
                <a:cs typeface="Times New Roman" pitchFamily="18" charset="0"/>
              </a:rPr>
              <a:t>năng</a:t>
            </a:r>
            <a:r>
              <a:rPr lang="en-US" sz="2400" dirty="0">
                <a:latin typeface="Times New Roman" pitchFamily="18" charset="0"/>
                <a:cs typeface="Times New Roman" pitchFamily="18" charset="0"/>
              </a:rPr>
              <a:t>.</a:t>
            </a:r>
          </a:p>
        </p:txBody>
      </p:sp>
      <p:cxnSp>
        <p:nvCxnSpPr>
          <p:cNvPr id="9" name="Straight Connector 8"/>
          <p:cNvCxnSpPr/>
          <p:nvPr/>
        </p:nvCxnSpPr>
        <p:spPr>
          <a:xfrm>
            <a:off x="457200" y="1143000"/>
            <a:ext cx="76200" cy="4724400"/>
          </a:xfrm>
          <a:prstGeom prst="line">
            <a:avLst/>
          </a:prstGeom>
          <a:ln/>
        </p:spPr>
        <p:style>
          <a:lnRef idx="3">
            <a:schemeClr val="accent1"/>
          </a:lnRef>
          <a:fillRef idx="0">
            <a:schemeClr val="accent1"/>
          </a:fillRef>
          <a:effectRef idx="2">
            <a:schemeClr val="accent1"/>
          </a:effectRef>
          <a:fontRef idx="minor">
            <a:schemeClr val="tx1"/>
          </a:fontRef>
        </p:style>
      </p:cxnSp>
      <p:cxnSp>
        <p:nvCxnSpPr>
          <p:cNvPr id="11" name="Straight Arrow Connector 10"/>
          <p:cNvCxnSpPr>
            <a:endCxn id="4" idx="1"/>
          </p:cNvCxnSpPr>
          <p:nvPr/>
        </p:nvCxnSpPr>
        <p:spPr>
          <a:xfrm>
            <a:off x="495300" y="1143000"/>
            <a:ext cx="5715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5" name="Straight Arrow Connector 14"/>
          <p:cNvCxnSpPr>
            <a:endCxn id="5" idx="1"/>
          </p:cNvCxnSpPr>
          <p:nvPr/>
        </p:nvCxnSpPr>
        <p:spPr>
          <a:xfrm>
            <a:off x="457200" y="2857500"/>
            <a:ext cx="6096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17" name="Straight Arrow Connector 16"/>
          <p:cNvCxnSpPr>
            <a:endCxn id="6" idx="1"/>
          </p:cNvCxnSpPr>
          <p:nvPr/>
        </p:nvCxnSpPr>
        <p:spPr>
          <a:xfrm>
            <a:off x="533400" y="4286250"/>
            <a:ext cx="533400"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19" name="Straight Arrow Connector 18"/>
          <p:cNvCxnSpPr>
            <a:endCxn id="7" idx="1"/>
          </p:cNvCxnSpPr>
          <p:nvPr/>
        </p:nvCxnSpPr>
        <p:spPr>
          <a:xfrm>
            <a:off x="533400" y="5867400"/>
            <a:ext cx="5334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 xmlns:p14="http://schemas.microsoft.com/office/powerpoint/2010/main" val="15261204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57200"/>
            <a:ext cx="8153400" cy="6016752"/>
          </a:xfrm>
        </p:spPr>
        <p:txBody>
          <a:bodyPr>
            <a:normAutofit/>
          </a:bodyPr>
          <a:lstStyle/>
          <a:p>
            <a:pPr>
              <a:lnSpc>
                <a:spcPct val="150000"/>
              </a:lnSpc>
              <a:buNone/>
            </a:pPr>
            <a:r>
              <a:rPr lang="en-US" b="1" i="1" dirty="0" smtClean="0">
                <a:latin typeface="Times New Roman" pitchFamily="18" charset="0"/>
                <a:cs typeface="Times New Roman" pitchFamily="18" charset="0"/>
              </a:rPr>
              <a:t>          </a:t>
            </a:r>
            <a:r>
              <a:rPr lang="en-US" b="1" i="1" dirty="0" smtClean="0">
                <a:solidFill>
                  <a:schemeClr val="accent2">
                    <a:lumMod val="75000"/>
                  </a:schemeClr>
                </a:solidFill>
                <a:latin typeface="Times New Roman" pitchFamily="18" charset="0"/>
                <a:cs typeface="Times New Roman" pitchFamily="18" charset="0"/>
              </a:rPr>
              <a:t>b) </a:t>
            </a:r>
            <a:r>
              <a:rPr lang="en-US" b="1" i="1" dirty="0" err="1" smtClean="0">
                <a:solidFill>
                  <a:schemeClr val="accent2">
                    <a:lumMod val="75000"/>
                  </a:schemeClr>
                </a:solidFill>
                <a:latin typeface="Times New Roman" pitchFamily="18" charset="0"/>
                <a:cs typeface="Times New Roman" pitchFamily="18" charset="0"/>
              </a:rPr>
              <a:t>Động</a:t>
            </a:r>
            <a:r>
              <a:rPr lang="en-US" b="1" i="1" dirty="0" smtClean="0">
                <a:solidFill>
                  <a:schemeClr val="accent2">
                    <a:lumMod val="75000"/>
                  </a:schemeClr>
                </a:solidFill>
                <a:latin typeface="Times New Roman" pitchFamily="18" charset="0"/>
                <a:cs typeface="Times New Roman" pitchFamily="18" charset="0"/>
              </a:rPr>
              <a:t> </a:t>
            </a:r>
            <a:r>
              <a:rPr lang="en-US" b="1" i="1" dirty="0" err="1" smtClean="0">
                <a:solidFill>
                  <a:schemeClr val="accent2">
                    <a:lumMod val="75000"/>
                  </a:schemeClr>
                </a:solidFill>
                <a:latin typeface="Times New Roman" pitchFamily="18" charset="0"/>
                <a:cs typeface="Times New Roman" pitchFamily="18" charset="0"/>
              </a:rPr>
              <a:t>lực</a:t>
            </a:r>
            <a:endParaRPr lang="en-US" dirty="0" smtClean="0">
              <a:solidFill>
                <a:schemeClr val="accent2">
                  <a:lumMod val="75000"/>
                </a:schemeClr>
              </a:solidFill>
              <a:latin typeface="Times New Roman" pitchFamily="18" charset="0"/>
              <a:cs typeface="Times New Roman" pitchFamily="18" charset="0"/>
            </a:endParaRPr>
          </a:p>
          <a:p>
            <a:pPr algn="just">
              <a:lnSpc>
                <a:spcPct val="150000"/>
              </a:lnSpc>
              <a:buNone/>
            </a:pPr>
            <a:endParaRPr lang="en-US" dirty="0">
              <a:latin typeface="Times New Roman" pitchFamily="18" charset="0"/>
              <a:cs typeface="Times New Roman" pitchFamily="18" charset="0"/>
            </a:endParaRPr>
          </a:p>
        </p:txBody>
      </p:sp>
      <p:sp>
        <p:nvSpPr>
          <p:cNvPr id="4" name="Flowchart: Sequential Access Storage 3"/>
          <p:cNvSpPr/>
          <p:nvPr/>
        </p:nvSpPr>
        <p:spPr>
          <a:xfrm>
            <a:off x="685800" y="1066800"/>
            <a:ext cx="7543800" cy="4724400"/>
          </a:xfrm>
          <a:prstGeom prst="flowChartMagneticTape">
            <a:avLst/>
          </a:prstGeom>
        </p:spPr>
        <p:style>
          <a:lnRef idx="1">
            <a:schemeClr val="accent5"/>
          </a:lnRef>
          <a:fillRef idx="2">
            <a:schemeClr val="accent5"/>
          </a:fillRef>
          <a:effectRef idx="1">
            <a:schemeClr val="accent5"/>
          </a:effectRef>
          <a:fontRef idx="minor">
            <a:schemeClr val="dk1"/>
          </a:fontRef>
        </p:style>
        <p:txBody>
          <a:bodyPr rtlCol="0" anchor="ctr"/>
          <a:lstStyle/>
          <a:p>
            <a:pPr algn="just">
              <a:lnSpc>
                <a:spcPct val="150000"/>
              </a:lnSpc>
              <a:buNone/>
            </a:pPr>
            <a:endParaRPr lang="en-US" sz="2400" i="1" dirty="0" smtClean="0">
              <a:solidFill>
                <a:schemeClr val="tx1"/>
              </a:solidFill>
              <a:latin typeface="Times New Roman" pitchFamily="18" charset="0"/>
              <a:cs typeface="Times New Roman" pitchFamily="18" charset="0"/>
            </a:endParaRPr>
          </a:p>
          <a:p>
            <a:pPr algn="just">
              <a:lnSpc>
                <a:spcPct val="150000"/>
              </a:lnSpc>
              <a:buNone/>
            </a:pPr>
            <a:r>
              <a:rPr lang="vi-VN" sz="2400" i="1" dirty="0" smtClean="0">
                <a:solidFill>
                  <a:schemeClr val="tx1"/>
                </a:solidFill>
                <a:latin typeface="Times New Roman" pitchFamily="18" charset="0"/>
                <a:cs typeface="Times New Roman" pitchFamily="18" charset="0"/>
              </a:rPr>
              <a:t>T</a:t>
            </a:r>
            <a:r>
              <a:rPr lang="en-US" sz="2400" i="1" dirty="0">
                <a:solidFill>
                  <a:schemeClr val="tx1"/>
                </a:solidFill>
                <a:latin typeface="Times New Roman" pitchFamily="18" charset="0"/>
                <a:cs typeface="Times New Roman" pitchFamily="18" charset="0"/>
              </a:rPr>
              <a:t>heo Hồ </a:t>
            </a:r>
            <a:r>
              <a:rPr lang="vi-VN" sz="2400" i="1" dirty="0">
                <a:solidFill>
                  <a:schemeClr val="tx1"/>
                </a:solidFill>
                <a:latin typeface="Times New Roman" pitchFamily="18" charset="0"/>
                <a:cs typeface="Times New Roman" pitchFamily="18" charset="0"/>
              </a:rPr>
              <a:t>Chí Minh động lực đó biểu hiện ở những phương diện: vật chất và tinh thần, nội sinh và ngoại sinh. Người khẳng định động lực quan trọng và quyết định nhất là con người, là nhân dân lao động nòng cốt là công – nông – trí thức.</a:t>
            </a:r>
            <a:endParaRPr lang="en-US" sz="2400" i="1" dirty="0">
              <a:solidFill>
                <a:schemeClr val="tx1"/>
              </a:solidFill>
              <a:latin typeface="Times New Roman" pitchFamily="18" charset="0"/>
              <a:cs typeface="Times New Roman" pitchFamily="18" charset="0"/>
            </a:endParaRPr>
          </a:p>
          <a:p>
            <a:pPr>
              <a:lnSpc>
                <a:spcPct val="150000"/>
              </a:lnSpc>
            </a:pPr>
            <a:endParaRPr lang="en-US" sz="2400" i="1" dirty="0">
              <a:solidFill>
                <a:schemeClr val="tx1"/>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2"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Scale>
                                      <p:cBhvr>
                                        <p:cTn id="7" dur="1000" decel="50000" fill="hold">
                                          <p:stCondLst>
                                            <p:cond delay="0"/>
                                          </p:stCondLst>
                                        </p:cTn>
                                        <p:tgtEl>
                                          <p:spTgt spid="3">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3">
                                            <p:txEl>
                                              <p:pRg st="0" end="0"/>
                                            </p:txEl>
                                          </p:spTgt>
                                        </p:tgtEl>
                                        <p:attrNameLst>
                                          <p:attrName>ppt_x</p:attrName>
                                          <p:attrName>ppt_y</p:attrName>
                                        </p:attrNameLst>
                                      </p:cBhvr>
                                    </p:animMotion>
                                    <p:animEffect transition="in" filter="fade">
                                      <p:cBhvr>
                                        <p:cTn id="9"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p:cNvSpPr/>
          <p:nvPr/>
        </p:nvSpPr>
        <p:spPr>
          <a:xfrm>
            <a:off x="2438400" y="685800"/>
            <a:ext cx="4191000" cy="609600"/>
          </a:xfrm>
          <a:prstGeom prst="ellipse">
            <a:avLst/>
          </a:prstGeom>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8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rPr>
              <a:t>Nội lực</a:t>
            </a:r>
            <a:endParaRPr lang="en-US"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5" name="Rounded Rectangle 4"/>
          <p:cNvSpPr/>
          <p:nvPr/>
        </p:nvSpPr>
        <p:spPr>
          <a:xfrm>
            <a:off x="381000" y="2857500"/>
            <a:ext cx="1607234" cy="12573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smtClean="0">
                <a:latin typeface="Times New Roman" pitchFamily="18" charset="0"/>
                <a:cs typeface="Times New Roman" pitchFamily="18" charset="0"/>
              </a:rPr>
              <a:t>C</a:t>
            </a:r>
            <a:r>
              <a:rPr lang="vi-VN" sz="2400" dirty="0" smtClean="0">
                <a:latin typeface="Times New Roman" pitchFamily="18" charset="0"/>
                <a:cs typeface="Times New Roman" pitchFamily="18" charset="0"/>
              </a:rPr>
              <a:t>on </a:t>
            </a:r>
            <a:r>
              <a:rPr lang="vi-VN" sz="2400" dirty="0">
                <a:latin typeface="Times New Roman" pitchFamily="18" charset="0"/>
                <a:cs typeface="Times New Roman" pitchFamily="18" charset="0"/>
              </a:rPr>
              <a:t>người </a:t>
            </a:r>
            <a:endParaRPr lang="en-US" sz="2400" dirty="0"/>
          </a:p>
        </p:txBody>
      </p:sp>
      <p:sp>
        <p:nvSpPr>
          <p:cNvPr id="6" name="Rounded Rectangle 5"/>
          <p:cNvSpPr/>
          <p:nvPr/>
        </p:nvSpPr>
        <p:spPr>
          <a:xfrm>
            <a:off x="2438400" y="2781300"/>
            <a:ext cx="1956582" cy="13335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smtClean="0">
                <a:latin typeface="Times New Roman" pitchFamily="18" charset="0"/>
                <a:cs typeface="Times New Roman" pitchFamily="18" charset="0"/>
              </a:rPr>
              <a:t>Hệ thống chính trị</a:t>
            </a:r>
            <a:endParaRPr lang="en-US" sz="2400" dirty="0">
              <a:latin typeface="Times New Roman" pitchFamily="18" charset="0"/>
              <a:cs typeface="Times New Roman" pitchFamily="18" charset="0"/>
            </a:endParaRPr>
          </a:p>
        </p:txBody>
      </p:sp>
      <p:sp>
        <p:nvSpPr>
          <p:cNvPr id="7" name="Rounded Rectangle 6"/>
          <p:cNvSpPr/>
          <p:nvPr/>
        </p:nvSpPr>
        <p:spPr>
          <a:xfrm>
            <a:off x="4876800" y="2781300"/>
            <a:ext cx="1295400" cy="13335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smtClean="0">
                <a:latin typeface="Times New Roman" pitchFamily="18" charset="0"/>
                <a:cs typeface="Times New Roman" pitchFamily="18" charset="0"/>
              </a:rPr>
              <a:t>K</a:t>
            </a:r>
            <a:r>
              <a:rPr lang="vi-VN" sz="2400" dirty="0" smtClean="0">
                <a:latin typeface="Times New Roman" pitchFamily="18" charset="0"/>
                <a:cs typeface="Times New Roman" pitchFamily="18" charset="0"/>
              </a:rPr>
              <a:t>inh </a:t>
            </a:r>
            <a:r>
              <a:rPr lang="vi-VN" sz="2400" dirty="0">
                <a:latin typeface="Times New Roman" pitchFamily="18" charset="0"/>
                <a:cs typeface="Times New Roman" pitchFamily="18" charset="0"/>
              </a:rPr>
              <a:t>tế</a:t>
            </a:r>
            <a:endParaRPr lang="en-US" sz="2400" dirty="0">
              <a:latin typeface="Times New Roman" pitchFamily="18" charset="0"/>
              <a:cs typeface="Times New Roman" pitchFamily="18" charset="0"/>
            </a:endParaRPr>
          </a:p>
        </p:txBody>
      </p:sp>
      <p:sp>
        <p:nvSpPr>
          <p:cNvPr id="8" name="Rounded Rectangle 7"/>
          <p:cNvSpPr/>
          <p:nvPr/>
        </p:nvSpPr>
        <p:spPr>
          <a:xfrm>
            <a:off x="6629400" y="2781300"/>
            <a:ext cx="2133600" cy="1333500"/>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en-US" sz="2400" dirty="0" smtClean="0">
                <a:latin typeface="Times New Roman" pitchFamily="18" charset="0"/>
                <a:cs typeface="Times New Roman" pitchFamily="18" charset="0"/>
              </a:rPr>
              <a:t>V</a:t>
            </a:r>
            <a:r>
              <a:rPr lang="vi-VN" sz="2400" dirty="0" smtClean="0">
                <a:latin typeface="Times New Roman" pitchFamily="18" charset="0"/>
                <a:cs typeface="Times New Roman" pitchFamily="18" charset="0"/>
              </a:rPr>
              <a:t>ăn </a:t>
            </a:r>
            <a:r>
              <a:rPr lang="vi-VN" sz="2400" dirty="0">
                <a:latin typeface="Times New Roman" pitchFamily="18" charset="0"/>
                <a:cs typeface="Times New Roman" pitchFamily="18" charset="0"/>
              </a:rPr>
              <a:t>hóa, khoa học, giáo dục</a:t>
            </a:r>
            <a:endParaRPr lang="en-US" sz="2400" dirty="0">
              <a:latin typeface="Times New Roman" pitchFamily="18" charset="0"/>
              <a:cs typeface="Times New Roman" pitchFamily="18" charset="0"/>
            </a:endParaRPr>
          </a:p>
        </p:txBody>
      </p:sp>
      <p:cxnSp>
        <p:nvCxnSpPr>
          <p:cNvPr id="12" name="Straight Arrow Connector 11"/>
          <p:cNvCxnSpPr>
            <a:endCxn id="5" idx="0"/>
          </p:cNvCxnSpPr>
          <p:nvPr/>
        </p:nvCxnSpPr>
        <p:spPr>
          <a:xfrm flipH="1">
            <a:off x="1184617" y="1295400"/>
            <a:ext cx="3349283" cy="15621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a:endCxn id="6" idx="0"/>
          </p:cNvCxnSpPr>
          <p:nvPr/>
        </p:nvCxnSpPr>
        <p:spPr>
          <a:xfrm flipH="1">
            <a:off x="3416691" y="1295400"/>
            <a:ext cx="1117209" cy="1485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a:stCxn id="4" idx="4"/>
            <a:endCxn id="7" idx="0"/>
          </p:cNvCxnSpPr>
          <p:nvPr/>
        </p:nvCxnSpPr>
        <p:spPr>
          <a:xfrm>
            <a:off x="4533900" y="1295400"/>
            <a:ext cx="990600" cy="1485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endCxn id="8" idx="0"/>
          </p:cNvCxnSpPr>
          <p:nvPr/>
        </p:nvCxnSpPr>
        <p:spPr>
          <a:xfrm>
            <a:off x="4533900" y="1295400"/>
            <a:ext cx="3162300" cy="14859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6935623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0"/>
            <a:ext cx="8458200" cy="6858000"/>
          </a:xfrm>
        </p:spPr>
        <p:txBody>
          <a:bodyPr>
            <a:normAutofit/>
          </a:bodyPr>
          <a:lstStyle/>
          <a:p>
            <a:pPr>
              <a:buNone/>
            </a:pPr>
            <a:r>
              <a:rPr lang="en-US" dirty="0" smtClean="0">
                <a:solidFill>
                  <a:srgbClr val="FF0000"/>
                </a:solidFill>
                <a:latin typeface="Times New Roman" pitchFamily="18" charset="0"/>
                <a:cs typeface="Times New Roman" pitchFamily="18" charset="0"/>
              </a:rPr>
              <a:t>       </a:t>
            </a:r>
          </a:p>
          <a:p>
            <a:pPr>
              <a:buNone/>
            </a:pPr>
            <a:endParaRPr lang="en-US" dirty="0" smtClean="0">
              <a:solidFill>
                <a:srgbClr val="FF0000"/>
              </a:solidFill>
              <a:latin typeface="Times New Roman" pitchFamily="18" charset="0"/>
              <a:cs typeface="Times New Roman" pitchFamily="18" charset="0"/>
            </a:endParaRPr>
          </a:p>
          <a:p>
            <a:pPr>
              <a:buNone/>
            </a:pPr>
            <a:r>
              <a:rPr lang="en-US" dirty="0" smtClean="0">
                <a:solidFill>
                  <a:srgbClr val="FF0000"/>
                </a:solidFill>
                <a:latin typeface="Times New Roman" pitchFamily="18" charset="0"/>
                <a:cs typeface="Times New Roman" pitchFamily="18" charset="0"/>
              </a:rPr>
              <a:t>         </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Ngoại</a:t>
            </a:r>
            <a:r>
              <a:rPr lang="en-US" b="1" dirty="0" smtClean="0">
                <a:solidFill>
                  <a:srgbClr val="FF0000"/>
                </a:solidFill>
                <a:latin typeface="Times New Roman" pitchFamily="18" charset="0"/>
                <a:cs typeface="Times New Roman" pitchFamily="18" charset="0"/>
              </a:rPr>
              <a:t> </a:t>
            </a:r>
            <a:r>
              <a:rPr lang="en-US" b="1" dirty="0" err="1" smtClean="0">
                <a:solidFill>
                  <a:srgbClr val="FF0000"/>
                </a:solidFill>
                <a:latin typeface="Times New Roman" pitchFamily="18" charset="0"/>
                <a:cs typeface="Times New Roman" pitchFamily="18" charset="0"/>
              </a:rPr>
              <a:t>lực</a:t>
            </a:r>
            <a:r>
              <a:rPr lang="en-US" b="1" dirty="0" smtClean="0">
                <a:solidFill>
                  <a:srgbClr val="FF0000"/>
                </a:solidFill>
                <a:latin typeface="Times New Roman" pitchFamily="18" charset="0"/>
                <a:cs typeface="Times New Roman" pitchFamily="18" charset="0"/>
              </a:rPr>
              <a:t>:</a:t>
            </a:r>
          </a:p>
          <a:p>
            <a:pPr>
              <a:buNone/>
            </a:pPr>
            <a:endParaRPr lang="en-US" b="1" dirty="0" smtClean="0">
              <a:solidFill>
                <a:srgbClr val="FF0000"/>
              </a:solidFill>
              <a:latin typeface="Times New Roman" pitchFamily="18" charset="0"/>
              <a:cs typeface="Times New Roman" pitchFamily="18" charset="0"/>
            </a:endParaRPr>
          </a:p>
          <a:p>
            <a:pPr algn="just">
              <a:lnSpc>
                <a:spcPct val="150000"/>
              </a:lnSpc>
              <a:buNone/>
            </a:pPr>
            <a:r>
              <a:rPr lang="en-US" dirty="0" smtClean="0">
                <a:latin typeface="Times New Roman" pitchFamily="18" charset="0"/>
                <a:cs typeface="Times New Roman" pitchFamily="18" charset="0"/>
              </a:rPr>
              <a:t>          </a:t>
            </a:r>
          </a:p>
          <a:p>
            <a:pPr algn="just">
              <a:lnSpc>
                <a:spcPct val="150000"/>
              </a:lnSpc>
              <a:buNone/>
            </a:pPr>
            <a:r>
              <a:rPr lang="en-US" dirty="0" smtClean="0">
                <a:latin typeface="Times New Roman" pitchFamily="18" charset="0"/>
                <a:cs typeface="Times New Roman" pitchFamily="18" charset="0"/>
              </a:rPr>
              <a:t>         </a:t>
            </a:r>
            <a:endParaRPr lang="en-US" dirty="0">
              <a:latin typeface="Times New Roman" pitchFamily="18" charset="0"/>
              <a:cs typeface="Times New Roman" pitchFamily="18" charset="0"/>
            </a:endParaRPr>
          </a:p>
        </p:txBody>
      </p:sp>
      <p:sp>
        <p:nvSpPr>
          <p:cNvPr id="2" name="Oval Callout 1"/>
          <p:cNvSpPr/>
          <p:nvPr/>
        </p:nvSpPr>
        <p:spPr>
          <a:xfrm>
            <a:off x="228600" y="1524000"/>
            <a:ext cx="8610600" cy="4419600"/>
          </a:xfrm>
          <a:prstGeom prst="wedgeEllipse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just">
              <a:lnSpc>
                <a:spcPct val="150000"/>
              </a:lnSpc>
              <a:buNone/>
            </a:pPr>
            <a:r>
              <a:rPr lang="vi-VN" sz="2400" i="1" dirty="0">
                <a:solidFill>
                  <a:srgbClr val="C00000"/>
                </a:solidFill>
                <a:latin typeface="Times New Roman" pitchFamily="18" charset="0"/>
                <a:cs typeface="Times New Roman" pitchFamily="18" charset="0"/>
              </a:rPr>
              <a:t>Ngoài các động lực bên trong, theo Hồ Chí Minh, phải kết hợp được với sức mạnh thời đại, tăng cường đoàn kết quốc tế, chủ nghĩa yêu nước phải gắn liền với chủ nghĩa quốc tế của giai cấp công nhân, phải sử dụng tốt những thành quả khoa học – kỹ thuật thế giới.</a:t>
            </a:r>
            <a:endParaRPr lang="en-US" sz="2400" i="1" dirty="0">
              <a:solidFill>
                <a:srgbClr val="C00000"/>
              </a:solidFill>
              <a:latin typeface="Times New Roman" pitchFamily="18" charset="0"/>
              <a:cs typeface="Times New Roman" pitchFamily="18" charset="0"/>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p:cTn id="19"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3">
                                            <p:txEl>
                                              <p:pRg st="5" end="5"/>
                                            </p:txEl>
                                          </p:spTgt>
                                        </p:tgtEl>
                                        <p:attrNameLst>
                                          <p:attrName>style.visibility</p:attrName>
                                        </p:attrNameLst>
                                      </p:cBhvr>
                                      <p:to>
                                        <p:strVal val="visible"/>
                                      </p:to>
                                    </p:set>
                                    <p:anim calcmode="lin" valueType="num">
                                      <p:cBhvr>
                                        <p:cTn id="25"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26" dur="5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381000"/>
            <a:ext cx="8001000" cy="6092952"/>
          </a:xfrm>
        </p:spPr>
        <p:txBody>
          <a:bodyPr>
            <a:normAutofit/>
          </a:bodyPr>
          <a:lstStyle/>
          <a:p>
            <a:pPr>
              <a:buNone/>
            </a:pPr>
            <a:r>
              <a:rPr lang="en-US" dirty="0" smtClean="0">
                <a:latin typeface="Times New Roman" pitchFamily="18" charset="0"/>
                <a:cs typeface="Times New Roman" pitchFamily="18" charset="0"/>
              </a:rPr>
              <a:t>           </a:t>
            </a:r>
          </a:p>
          <a:p>
            <a:pPr algn="just">
              <a:lnSpc>
                <a:spcPct val="150000"/>
              </a:lnSpc>
              <a:buNone/>
            </a:pPr>
            <a:r>
              <a:rPr lang="en-US" dirty="0" smtClean="0">
                <a:latin typeface="Times New Roman" pitchFamily="18" charset="0"/>
                <a:cs typeface="Times New Roman" pitchFamily="18" charset="0"/>
              </a:rPr>
              <a:t>           </a:t>
            </a:r>
            <a:r>
              <a:rPr lang="vi-VN" dirty="0" smtClean="0">
                <a:latin typeface="Times New Roman" pitchFamily="18" charset="0"/>
                <a:cs typeface="Times New Roman" pitchFamily="18" charset="0"/>
              </a:rPr>
              <a:t>Giữa nội lực và ngoại lực, Hồ Chí Minh xác định rất rõ nội lực là quyết định nhất, ngoại lực là rất quan trọng. Chính vì thế, Người thường nêu cao tinh thần độc lập, tự chủ, tự lực cánh sinh là chính nhưng luôn luôn chú trọng tranh thủ sự giúp đỡ, hợp tác quốc tế, kết hợp sức mạnh dân tộc với sức mạnh quốc tế tạo thành sức mạnh tổng hợp để xây dựng thành công chủ nghĩa xã hội, trên cơ sở bảo đảm các quyền dân tộc cơ bản của Việt Nam không can thiệp vào công việc nội bộ của nhau, chung sống hòa bình và phát triển.</a:t>
            </a:r>
            <a:endParaRPr lang="en-US" dirty="0">
              <a:latin typeface="Times New Roman" pitchFamily="18" charset="0"/>
              <a:cs typeface="Times New Roman" pitchFamily="18" charset="0"/>
            </a:endParaRPr>
          </a:p>
        </p:txBody>
      </p:sp>
      <p:sp>
        <p:nvSpPr>
          <p:cNvPr id="2" name="Right Arrow 1"/>
          <p:cNvSpPr/>
          <p:nvPr/>
        </p:nvSpPr>
        <p:spPr>
          <a:xfrm>
            <a:off x="228600" y="685800"/>
            <a:ext cx="990600" cy="914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ox(i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ox(in)">
                                      <p:cBhvr>
                                        <p:cTn id="12"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3814" y="2438400"/>
            <a:ext cx="9110186"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spc="0" dirty="0" smtClean="0">
                <a:ln w="0"/>
                <a:solidFill>
                  <a:srgbClr val="FF0000"/>
                </a:solidFill>
                <a:effectLst>
                  <a:reflection blurRad="12700" stA="50000" endPos="50000" dist="5000" dir="5400000" sy="-100000" rotWithShape="0"/>
                </a:effectLst>
              </a:rPr>
              <a:t>Chúc </a:t>
            </a:r>
            <a:r>
              <a:rPr lang="en-US" sz="5400" b="1" cap="all" spc="0" dirty="0" err="1" smtClean="0">
                <a:ln w="0"/>
                <a:solidFill>
                  <a:srgbClr val="FF0000"/>
                </a:solidFill>
                <a:effectLst>
                  <a:reflection blurRad="12700" stA="50000" endPos="50000" dist="5000" dir="5400000" sy="-100000" rotWithShape="0"/>
                </a:effectLst>
              </a:rPr>
              <a:t>các</a:t>
            </a:r>
            <a:r>
              <a:rPr lang="en-US" sz="5400" b="1" cap="all" spc="0" dirty="0" smtClean="0">
                <a:ln w="0"/>
                <a:solidFill>
                  <a:srgbClr val="FF0000"/>
                </a:solidFill>
                <a:effectLst>
                  <a:reflection blurRad="12700" stA="50000" endPos="50000" dist="5000" dir="5400000" sy="-100000" rotWithShape="0"/>
                </a:effectLst>
              </a:rPr>
              <a:t> </a:t>
            </a:r>
            <a:r>
              <a:rPr lang="en-US" sz="5400" b="1" cap="all" dirty="0" err="1" smtClean="0">
                <a:ln w="0"/>
                <a:solidFill>
                  <a:srgbClr val="FF0000"/>
                </a:solidFill>
                <a:effectLst>
                  <a:reflection blurRad="12700" stA="50000" endPos="50000" dist="5000" dir="5400000" sy="-100000" rotWithShape="0"/>
                </a:effectLst>
              </a:rPr>
              <a:t>bạn</a:t>
            </a:r>
            <a:r>
              <a:rPr lang="en-US" sz="5400" b="1" cap="all" spc="0" dirty="0" smtClean="0">
                <a:ln w="0"/>
                <a:solidFill>
                  <a:srgbClr val="FF0000"/>
                </a:solidFill>
                <a:effectLst>
                  <a:reflection blurRad="12700" stA="50000" endPos="50000" dist="5000" dir="5400000" sy="-100000" rotWithShape="0"/>
                </a:effectLst>
              </a:rPr>
              <a:t> học tốt!</a:t>
            </a:r>
            <a:endParaRPr lang="en-US" sz="5400" b="1" cap="all" spc="0" dirty="0">
              <a:ln w="0"/>
              <a:solidFill>
                <a:srgbClr val="FF0000"/>
              </a:solidFill>
              <a:effectLst>
                <a:reflection blurRad="12700" stA="50000" endPos="50000" dist="5000" dir="5400000" sy="-100000" rotWithShape="0"/>
              </a:effectLst>
            </a:endParaRPr>
          </a:p>
        </p:txBody>
      </p:sp>
    </p:spTree>
    <p:extLst>
      <p:ext uri="{BB962C8B-B14F-4D97-AF65-F5344CB8AC3E}">
        <p14:creationId xmlns="" xmlns:p14="http://schemas.microsoft.com/office/powerpoint/2010/main" val="5988115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952</TotalTime>
  <Words>1271</Words>
  <Application>Microsoft Office PowerPoint</Application>
  <PresentationFormat>On-screen Show (4:3)</PresentationFormat>
  <Paragraphs>104</Paragraphs>
  <Slides>19</Slides>
  <Notes>2</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Oriel</vt:lpstr>
      <vt:lpstr>Bài báo cáo: Tư Tưởng Hồ Chí minh</vt:lpstr>
      <vt:lpstr>Slide 2</vt:lpstr>
      <vt:lpstr>   NỘI DUNG</vt:lpstr>
      <vt:lpstr>    I. TƯ TƯỞNG HỒ CHÍ MINH VỀ CHỦ NGHĨA XÃ HỘI Ở VIỆT NAM</vt:lpstr>
      <vt:lpstr>Slide 5</vt:lpstr>
      <vt:lpstr>2. Quan điểm của Hồ Chí Minh về đặc trưng, bản chất của chủ nghĩa xã hội ở Việt Nam</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Admin</cp:lastModifiedBy>
  <cp:revision>121</cp:revision>
  <dcterms:created xsi:type="dcterms:W3CDTF">2011-11-25T04:56:02Z</dcterms:created>
  <dcterms:modified xsi:type="dcterms:W3CDTF">2015-10-12T14:23:12Z</dcterms:modified>
</cp:coreProperties>
</file>